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3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4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5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6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17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notesSlides/notesSlide18.xml" ContentType="application/vnd.openxmlformats-officedocument.presentationml.notesSlide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19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79" r:id="rId10"/>
    <p:sldId id="300" r:id="rId11"/>
    <p:sldId id="282" r:id="rId12"/>
    <p:sldId id="283" r:id="rId13"/>
    <p:sldId id="284" r:id="rId14"/>
    <p:sldId id="285" r:id="rId15"/>
    <p:sldId id="286" r:id="rId16"/>
    <p:sldId id="302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304" r:id="rId29"/>
    <p:sldId id="305" r:id="rId30"/>
    <p:sldId id="306" r:id="rId31"/>
    <p:sldId id="307" r:id="rId32"/>
    <p:sldId id="308" r:id="rId33"/>
    <p:sldId id="310" r:id="rId34"/>
    <p:sldId id="311" r:id="rId35"/>
    <p:sldId id="312" r:id="rId36"/>
    <p:sldId id="31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2502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81DAA-40AB-4F4E-8C4F-4A706EAAA92E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60DF9-9EBA-4DB5-832F-140E806C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2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6669D-DAC3-49C8-81A5-6A565C37732F}" type="slidenum">
              <a:rPr lang="en-US"/>
              <a:pPr/>
              <a:t>2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EC22E1-3812-42A5-8D84-0A4E5A9B3A94}" type="slidenum">
              <a:rPr lang="en-US"/>
              <a:pPr/>
              <a:t>13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A32930-67FE-4C05-980E-F092D0CE750F}" type="slidenum">
              <a:rPr lang="en-US"/>
              <a:pPr/>
              <a:t>14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3B74C2-7D51-48BD-AA47-7049C5E11728}" type="slidenum">
              <a:rPr lang="en-US"/>
              <a:pPr/>
              <a:t>15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D79444-CE57-43A1-B59C-2EF88A3351D1}" type="slidenum">
              <a:rPr lang="en-US"/>
              <a:pPr/>
              <a:t>17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3132C5-9999-4481-9C89-2B059603748E}" type="slidenum">
              <a:rPr lang="en-US"/>
              <a:pPr/>
              <a:t>18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3FC9F4-BD27-479C-8182-424A6EF53AE7}" type="slidenum">
              <a:rPr lang="en-US"/>
              <a:pPr/>
              <a:t>19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747B60-DA45-4C8F-84D2-9471B506257B}" type="slidenum">
              <a:rPr lang="en-US"/>
              <a:pPr/>
              <a:t>20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CC0189-FC61-4172-B1C8-1D0C27D5E8BB}" type="slidenum">
              <a:rPr lang="en-US"/>
              <a:pPr/>
              <a:t>21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D78C2B-1189-4A9F-A185-8570A93F4708}" type="slidenum">
              <a:rPr lang="en-US"/>
              <a:pPr/>
              <a:t>24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632F01-3C0F-4BD3-87D2-8150FCBE6DA0}" type="slidenum">
              <a:rPr lang="en-US"/>
              <a:pPr/>
              <a:t>25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6669D-DAC3-49C8-81A5-6A565C37732F}" type="slidenum">
              <a:rPr lang="en-US"/>
              <a:pPr/>
              <a:t>3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623AA8-3204-443D-81FD-0E25D6702C2D}" type="slidenum">
              <a:rPr lang="en-US"/>
              <a:pPr/>
              <a:t>4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7B3A2F-EA38-4F84-98DA-407EFEE648F8}" type="slidenum">
              <a:rPr lang="en-US"/>
              <a:pPr/>
              <a:t>5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50E917-364D-4A8B-ABCA-A90B05357D98}" type="slidenum">
              <a:rPr lang="en-US"/>
              <a:pPr/>
              <a:t>6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0DB849-9713-44AA-9855-A90B23012E17}" type="slidenum">
              <a:rPr lang="en-US"/>
              <a:pPr/>
              <a:t>7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6669D-DAC3-49C8-81A5-6A565C37732F}" type="slidenum">
              <a:rPr lang="en-US"/>
              <a:pPr/>
              <a:t>8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C82701-15DA-4468-8609-DD4D176A9D41}" type="slidenum">
              <a:rPr lang="en-US"/>
              <a:pPr/>
              <a:t>11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EA33A8-C248-4632-AC46-37CB74ADE592}" type="slidenum">
              <a:rPr lang="en-US"/>
              <a:pPr/>
              <a:t>12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2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8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8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07-May-12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4310608" y="6492875"/>
            <a:ext cx="112548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DE5D84F-FD72-4F16-B990-B0AA3217526A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9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notesSlide" Target="../notesSlides/notesSlide13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9" Type="http://schemas.openxmlformats.org/officeDocument/2006/relationships/tags" Target="../tags/tag115.xml"/><Relationship Id="rId21" Type="http://schemas.openxmlformats.org/officeDocument/2006/relationships/tags" Target="../tags/tag97.xml"/><Relationship Id="rId34" Type="http://schemas.openxmlformats.org/officeDocument/2006/relationships/tags" Target="../tags/tag110.xml"/><Relationship Id="rId42" Type="http://schemas.openxmlformats.org/officeDocument/2006/relationships/tags" Target="../tags/tag118.xml"/><Relationship Id="rId47" Type="http://schemas.openxmlformats.org/officeDocument/2006/relationships/tags" Target="../tags/tag123.xml"/><Relationship Id="rId50" Type="http://schemas.openxmlformats.org/officeDocument/2006/relationships/tags" Target="../tags/tag126.xml"/><Relationship Id="rId55" Type="http://schemas.openxmlformats.org/officeDocument/2006/relationships/tags" Target="../tags/tag131.xml"/><Relationship Id="rId63" Type="http://schemas.openxmlformats.org/officeDocument/2006/relationships/tags" Target="../tags/tag139.xml"/><Relationship Id="rId68" Type="http://schemas.openxmlformats.org/officeDocument/2006/relationships/tags" Target="../tags/tag144.xml"/><Relationship Id="rId76" Type="http://schemas.openxmlformats.org/officeDocument/2006/relationships/tags" Target="../tags/tag152.xml"/><Relationship Id="rId7" Type="http://schemas.openxmlformats.org/officeDocument/2006/relationships/tags" Target="../tags/tag83.xml"/><Relationship Id="rId71" Type="http://schemas.openxmlformats.org/officeDocument/2006/relationships/tags" Target="../tags/tag147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9" Type="http://schemas.openxmlformats.org/officeDocument/2006/relationships/tags" Target="../tags/tag105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tags" Target="../tags/tag108.xml"/><Relationship Id="rId37" Type="http://schemas.openxmlformats.org/officeDocument/2006/relationships/tags" Target="../tags/tag113.xml"/><Relationship Id="rId40" Type="http://schemas.openxmlformats.org/officeDocument/2006/relationships/tags" Target="../tags/tag116.xml"/><Relationship Id="rId45" Type="http://schemas.openxmlformats.org/officeDocument/2006/relationships/tags" Target="../tags/tag121.xml"/><Relationship Id="rId53" Type="http://schemas.openxmlformats.org/officeDocument/2006/relationships/tags" Target="../tags/tag129.xml"/><Relationship Id="rId58" Type="http://schemas.openxmlformats.org/officeDocument/2006/relationships/tags" Target="../tags/tag134.xml"/><Relationship Id="rId66" Type="http://schemas.openxmlformats.org/officeDocument/2006/relationships/tags" Target="../tags/tag142.xml"/><Relationship Id="rId74" Type="http://schemas.openxmlformats.org/officeDocument/2006/relationships/tags" Target="../tags/tag150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36" Type="http://schemas.openxmlformats.org/officeDocument/2006/relationships/tags" Target="../tags/tag112.xml"/><Relationship Id="rId49" Type="http://schemas.openxmlformats.org/officeDocument/2006/relationships/tags" Target="../tags/tag125.xml"/><Relationship Id="rId57" Type="http://schemas.openxmlformats.org/officeDocument/2006/relationships/tags" Target="../tags/tag133.xml"/><Relationship Id="rId61" Type="http://schemas.openxmlformats.org/officeDocument/2006/relationships/tags" Target="../tags/tag137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tags" Target="../tags/tag107.xml"/><Relationship Id="rId44" Type="http://schemas.openxmlformats.org/officeDocument/2006/relationships/tags" Target="../tags/tag120.xml"/><Relationship Id="rId52" Type="http://schemas.openxmlformats.org/officeDocument/2006/relationships/tags" Target="../tags/tag128.xml"/><Relationship Id="rId60" Type="http://schemas.openxmlformats.org/officeDocument/2006/relationships/tags" Target="../tags/tag136.xml"/><Relationship Id="rId65" Type="http://schemas.openxmlformats.org/officeDocument/2006/relationships/tags" Target="../tags/tag141.xml"/><Relationship Id="rId73" Type="http://schemas.openxmlformats.org/officeDocument/2006/relationships/tags" Target="../tags/tag149.xml"/><Relationship Id="rId78" Type="http://schemas.openxmlformats.org/officeDocument/2006/relationships/notesSlide" Target="../notesSlides/notesSlide14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Relationship Id="rId35" Type="http://schemas.openxmlformats.org/officeDocument/2006/relationships/tags" Target="../tags/tag111.xml"/><Relationship Id="rId43" Type="http://schemas.openxmlformats.org/officeDocument/2006/relationships/tags" Target="../tags/tag119.xml"/><Relationship Id="rId48" Type="http://schemas.openxmlformats.org/officeDocument/2006/relationships/tags" Target="../tags/tag124.xml"/><Relationship Id="rId56" Type="http://schemas.openxmlformats.org/officeDocument/2006/relationships/tags" Target="../tags/tag132.xml"/><Relationship Id="rId64" Type="http://schemas.openxmlformats.org/officeDocument/2006/relationships/tags" Target="../tags/tag140.xml"/><Relationship Id="rId69" Type="http://schemas.openxmlformats.org/officeDocument/2006/relationships/tags" Target="../tags/tag145.xml"/><Relationship Id="rId77" Type="http://schemas.openxmlformats.org/officeDocument/2006/relationships/slideLayout" Target="../slideLayouts/slideLayout6.xml"/><Relationship Id="rId8" Type="http://schemas.openxmlformats.org/officeDocument/2006/relationships/tags" Target="../tags/tag84.xml"/><Relationship Id="rId51" Type="http://schemas.openxmlformats.org/officeDocument/2006/relationships/tags" Target="../tags/tag127.xml"/><Relationship Id="rId72" Type="http://schemas.openxmlformats.org/officeDocument/2006/relationships/tags" Target="../tags/tag148.xml"/><Relationship Id="rId3" Type="http://schemas.openxmlformats.org/officeDocument/2006/relationships/tags" Target="../tags/tag79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33" Type="http://schemas.openxmlformats.org/officeDocument/2006/relationships/tags" Target="../tags/tag109.xml"/><Relationship Id="rId38" Type="http://schemas.openxmlformats.org/officeDocument/2006/relationships/tags" Target="../tags/tag114.xml"/><Relationship Id="rId46" Type="http://schemas.openxmlformats.org/officeDocument/2006/relationships/tags" Target="../tags/tag122.xml"/><Relationship Id="rId59" Type="http://schemas.openxmlformats.org/officeDocument/2006/relationships/tags" Target="../tags/tag135.xml"/><Relationship Id="rId67" Type="http://schemas.openxmlformats.org/officeDocument/2006/relationships/tags" Target="../tags/tag143.xml"/><Relationship Id="rId20" Type="http://schemas.openxmlformats.org/officeDocument/2006/relationships/tags" Target="../tags/tag96.xml"/><Relationship Id="rId41" Type="http://schemas.openxmlformats.org/officeDocument/2006/relationships/tags" Target="../tags/tag117.xml"/><Relationship Id="rId54" Type="http://schemas.openxmlformats.org/officeDocument/2006/relationships/tags" Target="../tags/tag130.xml"/><Relationship Id="rId62" Type="http://schemas.openxmlformats.org/officeDocument/2006/relationships/tags" Target="../tags/tag138.xml"/><Relationship Id="rId70" Type="http://schemas.openxmlformats.org/officeDocument/2006/relationships/tags" Target="../tags/tag146.xml"/><Relationship Id="rId75" Type="http://schemas.openxmlformats.org/officeDocument/2006/relationships/tags" Target="../tags/tag151.xml"/><Relationship Id="rId1" Type="http://schemas.openxmlformats.org/officeDocument/2006/relationships/tags" Target="../tags/tag77.xml"/><Relationship Id="rId6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tags" Target="../tags/tag178.xml"/><Relationship Id="rId3" Type="http://schemas.openxmlformats.org/officeDocument/2006/relationships/tags" Target="../tags/tag155.xml"/><Relationship Id="rId21" Type="http://schemas.openxmlformats.org/officeDocument/2006/relationships/tags" Target="../tags/tag173.xml"/><Relationship Id="rId34" Type="http://schemas.openxmlformats.org/officeDocument/2006/relationships/slideLayout" Target="../slideLayouts/slideLayout6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33" Type="http://schemas.openxmlformats.org/officeDocument/2006/relationships/tags" Target="../tags/tag185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29" Type="http://schemas.openxmlformats.org/officeDocument/2006/relationships/tags" Target="../tags/tag181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32" Type="http://schemas.openxmlformats.org/officeDocument/2006/relationships/tags" Target="../tags/tag184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31" Type="http://schemas.openxmlformats.org/officeDocument/2006/relationships/tags" Target="../tags/tag183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tags" Target="../tags/tag182.xml"/><Relationship Id="rId35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26" Type="http://schemas.openxmlformats.org/officeDocument/2006/relationships/tags" Target="../tags/tag211.xml"/><Relationship Id="rId39" Type="http://schemas.openxmlformats.org/officeDocument/2006/relationships/tags" Target="../tags/tag224.xml"/><Relationship Id="rId3" Type="http://schemas.openxmlformats.org/officeDocument/2006/relationships/tags" Target="../tags/tag188.xml"/><Relationship Id="rId21" Type="http://schemas.openxmlformats.org/officeDocument/2006/relationships/tags" Target="../tags/tag206.xml"/><Relationship Id="rId34" Type="http://schemas.openxmlformats.org/officeDocument/2006/relationships/tags" Target="../tags/tag219.xml"/><Relationship Id="rId42" Type="http://schemas.openxmlformats.org/officeDocument/2006/relationships/notesSlide" Target="../notesSlides/notesSlide16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5" Type="http://schemas.openxmlformats.org/officeDocument/2006/relationships/tags" Target="../tags/tag210.xml"/><Relationship Id="rId33" Type="http://schemas.openxmlformats.org/officeDocument/2006/relationships/tags" Target="../tags/tag218.xml"/><Relationship Id="rId38" Type="http://schemas.openxmlformats.org/officeDocument/2006/relationships/tags" Target="../tags/tag223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tags" Target="../tags/tag205.xml"/><Relationship Id="rId29" Type="http://schemas.openxmlformats.org/officeDocument/2006/relationships/tags" Target="../tags/tag214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24" Type="http://schemas.openxmlformats.org/officeDocument/2006/relationships/tags" Target="../tags/tag209.xml"/><Relationship Id="rId32" Type="http://schemas.openxmlformats.org/officeDocument/2006/relationships/tags" Target="../tags/tag217.xml"/><Relationship Id="rId37" Type="http://schemas.openxmlformats.org/officeDocument/2006/relationships/tags" Target="../tags/tag222.xml"/><Relationship Id="rId40" Type="http://schemas.openxmlformats.org/officeDocument/2006/relationships/tags" Target="../tags/tag225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36" Type="http://schemas.openxmlformats.org/officeDocument/2006/relationships/tags" Target="../tags/tag221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31" Type="http://schemas.openxmlformats.org/officeDocument/2006/relationships/tags" Target="../tags/tag216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30" Type="http://schemas.openxmlformats.org/officeDocument/2006/relationships/tags" Target="../tags/tag215.xml"/><Relationship Id="rId35" Type="http://schemas.openxmlformats.org/officeDocument/2006/relationships/tags" Target="../tags/tag2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4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tags" Target="../tags/tag266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42" Type="http://schemas.openxmlformats.org/officeDocument/2006/relationships/tags" Target="../tags/tag269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29" Type="http://schemas.openxmlformats.org/officeDocument/2006/relationships/tags" Target="../tags/tag256.xml"/><Relationship Id="rId41" Type="http://schemas.openxmlformats.org/officeDocument/2006/relationships/tags" Target="../tags/tag268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tags" Target="../tags/tag267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Relationship Id="rId43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tags" Target="../tags/tag295.xml"/><Relationship Id="rId39" Type="http://schemas.openxmlformats.org/officeDocument/2006/relationships/tags" Target="../tags/tag308.xml"/><Relationship Id="rId3" Type="http://schemas.openxmlformats.org/officeDocument/2006/relationships/tags" Target="../tags/tag272.xml"/><Relationship Id="rId21" Type="http://schemas.openxmlformats.org/officeDocument/2006/relationships/tags" Target="../tags/tag290.xml"/><Relationship Id="rId34" Type="http://schemas.openxmlformats.org/officeDocument/2006/relationships/tags" Target="../tags/tag303.xml"/><Relationship Id="rId42" Type="http://schemas.openxmlformats.org/officeDocument/2006/relationships/tags" Target="../tags/tag311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tags" Target="../tags/tag289.xml"/><Relationship Id="rId29" Type="http://schemas.openxmlformats.org/officeDocument/2006/relationships/tags" Target="../tags/tag298.xml"/><Relationship Id="rId41" Type="http://schemas.openxmlformats.org/officeDocument/2006/relationships/tags" Target="../tags/tag310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40" Type="http://schemas.openxmlformats.org/officeDocument/2006/relationships/tags" Target="../tags/tag309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31" Type="http://schemas.openxmlformats.org/officeDocument/2006/relationships/tags" Target="../tags/tag300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Relationship Id="rId43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3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5" Type="http://schemas.openxmlformats.org/officeDocument/2006/relationships/tags" Target="../tags/tag316.xml"/><Relationship Id="rId4" Type="http://schemas.openxmlformats.org/officeDocument/2006/relationships/tags" Target="../tags/tag3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9.xml"/><Relationship Id="rId1" Type="http://schemas.openxmlformats.org/officeDocument/2006/relationships/tags" Target="../tags/tag318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9" Type="http://schemas.openxmlformats.org/officeDocument/2006/relationships/tags" Target="../tags/tag358.xml"/><Relationship Id="rId3" Type="http://schemas.openxmlformats.org/officeDocument/2006/relationships/tags" Target="../tags/tag322.xml"/><Relationship Id="rId21" Type="http://schemas.openxmlformats.org/officeDocument/2006/relationships/tags" Target="../tags/tag340.xml"/><Relationship Id="rId34" Type="http://schemas.openxmlformats.org/officeDocument/2006/relationships/tags" Target="../tags/tag353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tags" Target="../tags/tag352.xml"/><Relationship Id="rId38" Type="http://schemas.openxmlformats.org/officeDocument/2006/relationships/tags" Target="../tags/tag357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tags" Target="../tags/tag339.xml"/><Relationship Id="rId29" Type="http://schemas.openxmlformats.org/officeDocument/2006/relationships/tags" Target="../tags/tag348.xml"/><Relationship Id="rId41" Type="http://schemas.openxmlformats.org/officeDocument/2006/relationships/tags" Target="../tags/tag360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37" Type="http://schemas.openxmlformats.org/officeDocument/2006/relationships/tags" Target="../tags/tag356.xml"/><Relationship Id="rId40" Type="http://schemas.openxmlformats.org/officeDocument/2006/relationships/tags" Target="../tags/tag359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36" Type="http://schemas.openxmlformats.org/officeDocument/2006/relationships/tags" Target="../tags/tag355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Relationship Id="rId35" Type="http://schemas.openxmlformats.org/officeDocument/2006/relationships/tags" Target="../tags/tag35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6400800" cy="1752600"/>
          </a:xfrm>
        </p:spPr>
        <p:txBody>
          <a:bodyPr/>
          <a:lstStyle/>
          <a:p>
            <a:endParaRPr lang="en-US" smtClean="0">
              <a:solidFill>
                <a:srgbClr val="00B050"/>
              </a:solidFill>
            </a:endParaRPr>
          </a:p>
          <a:p>
            <a:r>
              <a:rPr lang="en-US" smtClean="0">
                <a:solidFill>
                  <a:srgbClr val="00B050"/>
                </a:solidFill>
              </a:rPr>
              <a:t>Vadim Lyubashevsky</a:t>
            </a:r>
          </a:p>
          <a:p>
            <a:r>
              <a:rPr lang="en-US" smtClean="0">
                <a:solidFill>
                  <a:srgbClr val="00B050"/>
                </a:solidFill>
              </a:rPr>
              <a:t>INRIA / ENS, Paris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en-US" dirty="0" smtClean="0"/>
              <a:t>Ideal Lattices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64409" y="158005"/>
            <a:ext cx="27432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Approximate SVP in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(x</a:t>
            </a:r>
            <a:r>
              <a:rPr lang="en-US" sz="1600" baseline="30000" dirty="0" smtClean="0">
                <a:solidFill>
                  <a:srgbClr val="000000"/>
                </a:solidFill>
              </a:rPr>
              <a:t>n</a:t>
            </a:r>
            <a:r>
              <a:rPr lang="en-US" sz="1600" dirty="0" smtClean="0">
                <a:solidFill>
                  <a:srgbClr val="000000"/>
                </a:solidFill>
              </a:rPr>
              <a:t>+1)-ideal Lattices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3609" y="2202705"/>
            <a:ext cx="31242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Ring Learning </a:t>
            </a:r>
            <a:r>
              <a:rPr lang="en-US" sz="1600" dirty="0">
                <a:solidFill>
                  <a:srgbClr val="000000"/>
                </a:solidFill>
              </a:rPr>
              <a:t>With </a:t>
            </a:r>
            <a:r>
              <a:rPr lang="en-US" sz="1600" dirty="0" smtClean="0">
                <a:solidFill>
                  <a:srgbClr val="000000"/>
                </a:solidFill>
              </a:rPr>
              <a:t>Errors over Rings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(Ring-LWE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061521" y="1072405"/>
            <a:ext cx="137160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876256" y="3129805"/>
            <a:ext cx="45719" cy="875259"/>
          </a:xfrm>
          <a:custGeom>
            <a:avLst/>
            <a:gdLst>
              <a:gd name="T0" fmla="*/ 0 w 1"/>
              <a:gd name="T1" fmla="*/ 0 h 4446"/>
              <a:gd name="T2" fmla="*/ 0 w 1"/>
              <a:gd name="T3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446">
                <a:moveTo>
                  <a:pt x="0" y="0"/>
                </a:moveTo>
                <a:lnTo>
                  <a:pt x="0" y="444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80520" y="4005064"/>
            <a:ext cx="45720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Public Key </a:t>
            </a:r>
            <a:r>
              <a:rPr lang="en-US" sz="1600" dirty="0" smtClean="0">
                <a:latin typeface="+mn-lt"/>
              </a:rPr>
              <a:t>Encryption …</a:t>
            </a:r>
            <a:endParaRPr lang="en-US" sz="1600" dirty="0">
              <a:latin typeface="+mn-lt"/>
            </a:endParaRPr>
          </a:p>
        </p:txBody>
      </p:sp>
      <p:sp>
        <p:nvSpPr>
          <p:cNvPr id="1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541" y="1242268"/>
            <a:ext cx="9144000" cy="158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40141" y="343784"/>
            <a:ext cx="1828800" cy="685800"/>
          </a:xfrm>
          <a:custGeom>
            <a:avLst/>
            <a:gdLst>
              <a:gd name="T0" fmla="*/ 800 w 884"/>
              <a:gd name="T1" fmla="*/ 349 h 526"/>
              <a:gd name="T2" fmla="*/ 812 w 884"/>
              <a:gd name="T3" fmla="*/ 373 h 526"/>
              <a:gd name="T4" fmla="*/ 800 w 884"/>
              <a:gd name="T5" fmla="*/ 426 h 526"/>
              <a:gd name="T6" fmla="*/ 740 w 884"/>
              <a:gd name="T7" fmla="*/ 485 h 526"/>
              <a:gd name="T8" fmla="*/ 639 w 884"/>
              <a:gd name="T9" fmla="*/ 509 h 526"/>
              <a:gd name="T10" fmla="*/ 579 w 884"/>
              <a:gd name="T11" fmla="*/ 503 h 526"/>
              <a:gd name="T12" fmla="*/ 531 w 884"/>
              <a:gd name="T13" fmla="*/ 485 h 526"/>
              <a:gd name="T14" fmla="*/ 501 w 884"/>
              <a:gd name="T15" fmla="*/ 515 h 526"/>
              <a:gd name="T16" fmla="*/ 460 w 884"/>
              <a:gd name="T17" fmla="*/ 526 h 526"/>
              <a:gd name="T18" fmla="*/ 418 w 884"/>
              <a:gd name="T19" fmla="*/ 515 h 526"/>
              <a:gd name="T20" fmla="*/ 394 w 884"/>
              <a:gd name="T21" fmla="*/ 485 h 526"/>
              <a:gd name="T22" fmla="*/ 352 w 884"/>
              <a:gd name="T23" fmla="*/ 497 h 526"/>
              <a:gd name="T24" fmla="*/ 310 w 884"/>
              <a:gd name="T25" fmla="*/ 503 h 526"/>
              <a:gd name="T26" fmla="*/ 221 w 884"/>
              <a:gd name="T27" fmla="*/ 485 h 526"/>
              <a:gd name="T28" fmla="*/ 161 w 884"/>
              <a:gd name="T29" fmla="*/ 444 h 526"/>
              <a:gd name="T30" fmla="*/ 137 w 884"/>
              <a:gd name="T31" fmla="*/ 414 h 526"/>
              <a:gd name="T32" fmla="*/ 137 w 884"/>
              <a:gd name="T33" fmla="*/ 414 h 526"/>
              <a:gd name="T34" fmla="*/ 90 w 884"/>
              <a:gd name="T35" fmla="*/ 408 h 526"/>
              <a:gd name="T36" fmla="*/ 24 w 884"/>
              <a:gd name="T37" fmla="*/ 373 h 526"/>
              <a:gd name="T38" fmla="*/ 0 w 884"/>
              <a:gd name="T39" fmla="*/ 308 h 526"/>
              <a:gd name="T40" fmla="*/ 30 w 884"/>
              <a:gd name="T41" fmla="*/ 242 h 526"/>
              <a:gd name="T42" fmla="*/ 101 w 884"/>
              <a:gd name="T43" fmla="*/ 201 h 526"/>
              <a:gd name="T44" fmla="*/ 101 w 884"/>
              <a:gd name="T45" fmla="*/ 201 h 526"/>
              <a:gd name="T46" fmla="*/ 95 w 884"/>
              <a:gd name="T47" fmla="*/ 189 h 526"/>
              <a:gd name="T48" fmla="*/ 78 w 884"/>
              <a:gd name="T49" fmla="*/ 160 h 526"/>
              <a:gd name="T50" fmla="*/ 84 w 884"/>
              <a:gd name="T51" fmla="*/ 100 h 526"/>
              <a:gd name="T52" fmla="*/ 149 w 884"/>
              <a:gd name="T53" fmla="*/ 47 h 526"/>
              <a:gd name="T54" fmla="*/ 227 w 884"/>
              <a:gd name="T55" fmla="*/ 41 h 526"/>
              <a:gd name="T56" fmla="*/ 275 w 884"/>
              <a:gd name="T57" fmla="*/ 59 h 526"/>
              <a:gd name="T58" fmla="*/ 298 w 884"/>
              <a:gd name="T59" fmla="*/ 77 h 526"/>
              <a:gd name="T60" fmla="*/ 304 w 884"/>
              <a:gd name="T61" fmla="*/ 77 h 526"/>
              <a:gd name="T62" fmla="*/ 304 w 884"/>
              <a:gd name="T63" fmla="*/ 77 h 526"/>
              <a:gd name="T64" fmla="*/ 310 w 884"/>
              <a:gd name="T65" fmla="*/ 77 h 526"/>
              <a:gd name="T66" fmla="*/ 340 w 884"/>
              <a:gd name="T67" fmla="*/ 53 h 526"/>
              <a:gd name="T68" fmla="*/ 382 w 884"/>
              <a:gd name="T69" fmla="*/ 41 h 526"/>
              <a:gd name="T70" fmla="*/ 406 w 884"/>
              <a:gd name="T71" fmla="*/ 47 h 526"/>
              <a:gd name="T72" fmla="*/ 430 w 884"/>
              <a:gd name="T73" fmla="*/ 53 h 526"/>
              <a:gd name="T74" fmla="*/ 436 w 884"/>
              <a:gd name="T75" fmla="*/ 53 h 526"/>
              <a:gd name="T76" fmla="*/ 436 w 884"/>
              <a:gd name="T77" fmla="*/ 47 h 526"/>
              <a:gd name="T78" fmla="*/ 496 w 884"/>
              <a:gd name="T79" fmla="*/ 12 h 526"/>
              <a:gd name="T80" fmla="*/ 573 w 884"/>
              <a:gd name="T81" fmla="*/ 0 h 526"/>
              <a:gd name="T82" fmla="*/ 669 w 884"/>
              <a:gd name="T83" fmla="*/ 24 h 526"/>
              <a:gd name="T84" fmla="*/ 722 w 884"/>
              <a:gd name="T85" fmla="*/ 77 h 526"/>
              <a:gd name="T86" fmla="*/ 728 w 884"/>
              <a:gd name="T87" fmla="*/ 118 h 526"/>
              <a:gd name="T88" fmla="*/ 728 w 884"/>
              <a:gd name="T89" fmla="*/ 124 h 526"/>
              <a:gd name="T90" fmla="*/ 734 w 884"/>
              <a:gd name="T91" fmla="*/ 130 h 526"/>
              <a:gd name="T92" fmla="*/ 746 w 884"/>
              <a:gd name="T93" fmla="*/ 130 h 526"/>
              <a:gd name="T94" fmla="*/ 794 w 884"/>
              <a:gd name="T95" fmla="*/ 136 h 526"/>
              <a:gd name="T96" fmla="*/ 860 w 884"/>
              <a:gd name="T97" fmla="*/ 171 h 526"/>
              <a:gd name="T98" fmla="*/ 884 w 884"/>
              <a:gd name="T99" fmla="*/ 237 h 526"/>
              <a:gd name="T100" fmla="*/ 860 w 884"/>
              <a:gd name="T101" fmla="*/ 296 h 526"/>
              <a:gd name="T102" fmla="*/ 794 w 884"/>
              <a:gd name="T103" fmla="*/ 337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000000"/>
                </a:solidFill>
              </a:rPr>
              <a:t>Worst-Case</a:t>
            </a:r>
          </a:p>
        </p:txBody>
      </p:sp>
      <p:sp>
        <p:nvSpPr>
          <p:cNvPr id="17" name="Freeform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43541" y="1412776"/>
            <a:ext cx="1828800" cy="685800"/>
          </a:xfrm>
          <a:custGeom>
            <a:avLst/>
            <a:gdLst>
              <a:gd name="T0" fmla="*/ 800 w 884"/>
              <a:gd name="T1" fmla="*/ 349 h 526"/>
              <a:gd name="T2" fmla="*/ 812 w 884"/>
              <a:gd name="T3" fmla="*/ 373 h 526"/>
              <a:gd name="T4" fmla="*/ 800 w 884"/>
              <a:gd name="T5" fmla="*/ 426 h 526"/>
              <a:gd name="T6" fmla="*/ 740 w 884"/>
              <a:gd name="T7" fmla="*/ 485 h 526"/>
              <a:gd name="T8" fmla="*/ 639 w 884"/>
              <a:gd name="T9" fmla="*/ 509 h 526"/>
              <a:gd name="T10" fmla="*/ 579 w 884"/>
              <a:gd name="T11" fmla="*/ 503 h 526"/>
              <a:gd name="T12" fmla="*/ 531 w 884"/>
              <a:gd name="T13" fmla="*/ 485 h 526"/>
              <a:gd name="T14" fmla="*/ 501 w 884"/>
              <a:gd name="T15" fmla="*/ 515 h 526"/>
              <a:gd name="T16" fmla="*/ 460 w 884"/>
              <a:gd name="T17" fmla="*/ 526 h 526"/>
              <a:gd name="T18" fmla="*/ 418 w 884"/>
              <a:gd name="T19" fmla="*/ 515 h 526"/>
              <a:gd name="T20" fmla="*/ 394 w 884"/>
              <a:gd name="T21" fmla="*/ 485 h 526"/>
              <a:gd name="T22" fmla="*/ 352 w 884"/>
              <a:gd name="T23" fmla="*/ 497 h 526"/>
              <a:gd name="T24" fmla="*/ 310 w 884"/>
              <a:gd name="T25" fmla="*/ 503 h 526"/>
              <a:gd name="T26" fmla="*/ 221 w 884"/>
              <a:gd name="T27" fmla="*/ 485 h 526"/>
              <a:gd name="T28" fmla="*/ 161 w 884"/>
              <a:gd name="T29" fmla="*/ 444 h 526"/>
              <a:gd name="T30" fmla="*/ 137 w 884"/>
              <a:gd name="T31" fmla="*/ 414 h 526"/>
              <a:gd name="T32" fmla="*/ 137 w 884"/>
              <a:gd name="T33" fmla="*/ 414 h 526"/>
              <a:gd name="T34" fmla="*/ 90 w 884"/>
              <a:gd name="T35" fmla="*/ 408 h 526"/>
              <a:gd name="T36" fmla="*/ 24 w 884"/>
              <a:gd name="T37" fmla="*/ 373 h 526"/>
              <a:gd name="T38" fmla="*/ 0 w 884"/>
              <a:gd name="T39" fmla="*/ 308 h 526"/>
              <a:gd name="T40" fmla="*/ 30 w 884"/>
              <a:gd name="T41" fmla="*/ 242 h 526"/>
              <a:gd name="T42" fmla="*/ 101 w 884"/>
              <a:gd name="T43" fmla="*/ 201 h 526"/>
              <a:gd name="T44" fmla="*/ 101 w 884"/>
              <a:gd name="T45" fmla="*/ 201 h 526"/>
              <a:gd name="T46" fmla="*/ 95 w 884"/>
              <a:gd name="T47" fmla="*/ 189 h 526"/>
              <a:gd name="T48" fmla="*/ 78 w 884"/>
              <a:gd name="T49" fmla="*/ 160 h 526"/>
              <a:gd name="T50" fmla="*/ 84 w 884"/>
              <a:gd name="T51" fmla="*/ 100 h 526"/>
              <a:gd name="T52" fmla="*/ 149 w 884"/>
              <a:gd name="T53" fmla="*/ 47 h 526"/>
              <a:gd name="T54" fmla="*/ 227 w 884"/>
              <a:gd name="T55" fmla="*/ 41 h 526"/>
              <a:gd name="T56" fmla="*/ 275 w 884"/>
              <a:gd name="T57" fmla="*/ 59 h 526"/>
              <a:gd name="T58" fmla="*/ 298 w 884"/>
              <a:gd name="T59" fmla="*/ 77 h 526"/>
              <a:gd name="T60" fmla="*/ 304 w 884"/>
              <a:gd name="T61" fmla="*/ 77 h 526"/>
              <a:gd name="T62" fmla="*/ 304 w 884"/>
              <a:gd name="T63" fmla="*/ 77 h 526"/>
              <a:gd name="T64" fmla="*/ 310 w 884"/>
              <a:gd name="T65" fmla="*/ 77 h 526"/>
              <a:gd name="T66" fmla="*/ 340 w 884"/>
              <a:gd name="T67" fmla="*/ 53 h 526"/>
              <a:gd name="T68" fmla="*/ 382 w 884"/>
              <a:gd name="T69" fmla="*/ 41 h 526"/>
              <a:gd name="T70" fmla="*/ 406 w 884"/>
              <a:gd name="T71" fmla="*/ 47 h 526"/>
              <a:gd name="T72" fmla="*/ 430 w 884"/>
              <a:gd name="T73" fmla="*/ 53 h 526"/>
              <a:gd name="T74" fmla="*/ 436 w 884"/>
              <a:gd name="T75" fmla="*/ 53 h 526"/>
              <a:gd name="T76" fmla="*/ 436 w 884"/>
              <a:gd name="T77" fmla="*/ 47 h 526"/>
              <a:gd name="T78" fmla="*/ 496 w 884"/>
              <a:gd name="T79" fmla="*/ 12 h 526"/>
              <a:gd name="T80" fmla="*/ 573 w 884"/>
              <a:gd name="T81" fmla="*/ 0 h 526"/>
              <a:gd name="T82" fmla="*/ 669 w 884"/>
              <a:gd name="T83" fmla="*/ 24 h 526"/>
              <a:gd name="T84" fmla="*/ 722 w 884"/>
              <a:gd name="T85" fmla="*/ 77 h 526"/>
              <a:gd name="T86" fmla="*/ 728 w 884"/>
              <a:gd name="T87" fmla="*/ 118 h 526"/>
              <a:gd name="T88" fmla="*/ 728 w 884"/>
              <a:gd name="T89" fmla="*/ 124 h 526"/>
              <a:gd name="T90" fmla="*/ 734 w 884"/>
              <a:gd name="T91" fmla="*/ 130 h 526"/>
              <a:gd name="T92" fmla="*/ 746 w 884"/>
              <a:gd name="T93" fmla="*/ 130 h 526"/>
              <a:gd name="T94" fmla="*/ 794 w 884"/>
              <a:gd name="T95" fmla="*/ 136 h 526"/>
              <a:gd name="T96" fmla="*/ 860 w 884"/>
              <a:gd name="T97" fmla="*/ 171 h 526"/>
              <a:gd name="T98" fmla="*/ 884 w 884"/>
              <a:gd name="T99" fmla="*/ 237 h 526"/>
              <a:gd name="T100" fmla="*/ 860 w 884"/>
              <a:gd name="T101" fmla="*/ 296 h 526"/>
              <a:gd name="T102" fmla="*/ 794 w 884"/>
              <a:gd name="T103" fmla="*/ 337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000000"/>
                </a:solidFill>
              </a:rPr>
              <a:t>Average-Case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7609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(quantum reduction)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Ring-LWE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5536" y="1628800"/>
            <a:ext cx="8032320" cy="4611364"/>
          </a:xfrm>
          <a:ln/>
        </p:spPr>
        <p:txBody>
          <a:bodyPr tIns="0">
            <a:noAutofit/>
          </a:bodyPr>
          <a:lstStyle/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>
                <a:latin typeface="+mj-lt"/>
              </a:rPr>
              <a:t>Ring R=</a:t>
            </a:r>
            <a:r>
              <a:rPr lang="en-US" sz="2200" dirty="0" err="1">
                <a:latin typeface="+mj-lt"/>
              </a:rPr>
              <a:t>Z</a:t>
            </a:r>
            <a:r>
              <a:rPr lang="en-US" sz="2200" baseline="-33000" dirty="0" err="1">
                <a:latin typeface="+mj-lt"/>
              </a:rPr>
              <a:t>q</a:t>
            </a:r>
            <a:r>
              <a:rPr lang="en-US" sz="2200" dirty="0">
                <a:latin typeface="+mj-lt"/>
              </a:rPr>
              <a:t>[x]/(x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+1)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>
                <a:latin typeface="+mj-lt"/>
              </a:rPr>
              <a:t>Given: </a:t>
            </a: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>
                <a:latin typeface="+mj-lt"/>
              </a:rPr>
              <a:t>a</a:t>
            </a:r>
            <a:r>
              <a:rPr lang="en-US" sz="2200" baseline="-33000" dirty="0" smtClean="0">
                <a:latin typeface="+mj-lt"/>
              </a:rPr>
              <a:t>1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smtClean="0">
                <a:latin typeface="+mj-lt"/>
              </a:rPr>
              <a:t>a</a:t>
            </a:r>
            <a:r>
              <a:rPr lang="en-US" sz="2200" baseline="-33000" dirty="0" smtClean="0">
                <a:latin typeface="+mj-lt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200" dirty="0" smtClean="0">
                <a:latin typeface="+mj-lt"/>
              </a:rPr>
              <a:t>+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sz="2200" baseline="-33000" dirty="0">
              <a:solidFill>
                <a:srgbClr val="FF0000"/>
              </a:solidFill>
              <a:latin typeface="+mj-lt"/>
            </a:endParaRP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>
                <a:latin typeface="+mj-lt"/>
              </a:rPr>
              <a:t>a</a:t>
            </a:r>
            <a:r>
              <a:rPr lang="en-US" sz="2200" baseline="-33000" dirty="0" smtClean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smtClean="0">
                <a:latin typeface="+mj-lt"/>
              </a:rPr>
              <a:t>a</a:t>
            </a:r>
            <a:r>
              <a:rPr lang="en-US" sz="2200" baseline="-33000" dirty="0" smtClean="0">
                <a:latin typeface="+mj-lt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200" dirty="0" smtClean="0">
                <a:latin typeface="+mj-lt"/>
              </a:rPr>
              <a:t>+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2200" baseline="-33000" dirty="0">
              <a:solidFill>
                <a:srgbClr val="FF0000"/>
              </a:solidFill>
              <a:latin typeface="+mj-lt"/>
            </a:endParaRP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>
                <a:latin typeface="+mj-lt"/>
              </a:rPr>
              <a:t> … </a:t>
            </a: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err="1" smtClean="0">
                <a:latin typeface="+mj-lt"/>
              </a:rPr>
              <a:t>a</a:t>
            </a:r>
            <a:r>
              <a:rPr lang="en-US" sz="2200" baseline="-33000" dirty="0" err="1" smtClean="0">
                <a:latin typeface="+mj-lt"/>
              </a:rPr>
              <a:t>k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 smtClean="0">
                <a:latin typeface="+mj-lt"/>
              </a:rPr>
              <a:t>a</a:t>
            </a:r>
            <a:r>
              <a:rPr lang="en-US" sz="2200" baseline="-33000" dirty="0" err="1" smtClean="0">
                <a:latin typeface="+mj-lt"/>
              </a:rPr>
              <a:t>k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200" dirty="0" err="1" smtClean="0">
                <a:latin typeface="+mj-lt"/>
              </a:rPr>
              <a:t>+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dirty="0" err="1" smtClean="0">
                <a:solidFill>
                  <a:srgbClr val="FF0000"/>
                </a:solidFill>
                <a:latin typeface="+mj-lt"/>
              </a:rPr>
              <a:t>k</a:t>
            </a:r>
            <a:endParaRPr lang="en-US" sz="2200" baseline="-33000" dirty="0">
              <a:solidFill>
                <a:srgbClr val="FF0000"/>
              </a:solidFill>
              <a:latin typeface="+mj-lt"/>
            </a:endParaRP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>
                <a:latin typeface="+mj-lt"/>
              </a:rPr>
              <a:t>Find: 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s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err="1" smtClean="0">
                <a:latin typeface="+mj-lt"/>
              </a:rPr>
              <a:t>a</a:t>
            </a:r>
            <a:r>
              <a:rPr lang="en-US" sz="2200" baseline="-25000" dirty="0" err="1" smtClean="0">
                <a:latin typeface="+mj-lt"/>
              </a:rPr>
              <a:t>i</a:t>
            </a:r>
            <a:r>
              <a:rPr lang="en-US" sz="2200" dirty="0" smtClean="0">
                <a:latin typeface="+mj-lt"/>
              </a:rPr>
              <a:t> are random in R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>
                <a:solidFill>
                  <a:srgbClr val="FF0000"/>
                </a:solidFill>
              </a:rPr>
              <a:t>s</a:t>
            </a:r>
            <a:r>
              <a:rPr lang="en-US" sz="2200" dirty="0"/>
              <a:t> is random in </a:t>
            </a:r>
            <a:r>
              <a:rPr lang="en-US" sz="2200" dirty="0" smtClean="0"/>
              <a:t>R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dirty="0" err="1">
                <a:solidFill>
                  <a:srgbClr val="FF0000"/>
                </a:solidFill>
                <a:latin typeface="+mj-lt"/>
              </a:rPr>
              <a:t>i</a:t>
            </a:r>
            <a:r>
              <a:rPr lang="en-US" sz="2200" baseline="-33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>
                <a:latin typeface="+mj-lt"/>
              </a:rPr>
              <a:t>are “small</a:t>
            </a:r>
            <a:r>
              <a:rPr lang="en-US" sz="2200" dirty="0" smtClean="0">
                <a:latin typeface="+mj-lt"/>
              </a:rPr>
              <a:t>” (</a:t>
            </a:r>
            <a:r>
              <a:rPr lang="en-US" sz="2200" dirty="0">
                <a:latin typeface="+mj-lt"/>
              </a:rPr>
              <a:t>distribution symmetric around 0</a:t>
            </a:r>
            <a:r>
              <a:rPr lang="en-US" sz="2200" dirty="0" smtClean="0">
                <a:latin typeface="+mj-lt"/>
              </a:rPr>
              <a:t>)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1331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  <p:custDataLst>
              <p:tags r:id="rId1"/>
            </p:custDataLst>
          </p:nvPr>
        </p:nvSpPr>
        <p:spPr>
          <a:xfrm>
            <a:off x="395536" y="1460326"/>
            <a:ext cx="8032320" cy="3984898"/>
          </a:xfrm>
          <a:ln/>
        </p:spPr>
        <p:txBody>
          <a:bodyPr anchor="t">
            <a:noAutofit/>
          </a:bodyPr>
          <a:lstStyle/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Ring R=Z</a:t>
            </a:r>
            <a:r>
              <a:rPr lang="en-US" sz="2200" baseline="-33000"/>
              <a:t>q</a:t>
            </a:r>
            <a:r>
              <a:rPr lang="en-US" sz="2200"/>
              <a:t>[x]/(x</a:t>
            </a:r>
            <a:r>
              <a:rPr lang="en-US" sz="2200" baseline="33000"/>
              <a:t>n</a:t>
            </a:r>
            <a:r>
              <a:rPr lang="en-US" sz="2200"/>
              <a:t>+1)</a:t>
            </a: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Given: </a:t>
            </a: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1</a:t>
            </a:r>
            <a:endParaRPr lang="en-US" sz="2200" baseline="-33000">
              <a:solidFill>
                <a:schemeClr val="tx1"/>
              </a:solidFill>
              <a:latin typeface="+mj-lt"/>
            </a:endParaRP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220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2</a:t>
            </a:r>
            <a:endParaRPr lang="en-US" sz="2200" baseline="-33000">
              <a:solidFill>
                <a:schemeClr val="tx1"/>
              </a:solidFill>
              <a:latin typeface="+mj-lt"/>
            </a:endParaRP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solidFill>
                  <a:schemeClr val="tx1"/>
                </a:solidFill>
                <a:latin typeface="+mj-lt"/>
              </a:rPr>
              <a:t> … </a:t>
            </a: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k</a:t>
            </a:r>
            <a:endParaRPr lang="en-US" sz="2200" baseline="-33000">
              <a:solidFill>
                <a:schemeClr val="tx1"/>
              </a:solidFill>
              <a:latin typeface="+mj-lt"/>
            </a:endParaRP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Question: Does there exist an s and “small” </a:t>
            </a: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                      e</a:t>
            </a:r>
            <a:r>
              <a:rPr lang="en-US" sz="2200" baseline="-33000" smtClean="0"/>
              <a:t>1</a:t>
            </a:r>
            <a:r>
              <a:rPr lang="en-US" sz="2200"/>
              <a:t>, … , e</a:t>
            </a:r>
            <a:r>
              <a:rPr lang="en-US" sz="2200" baseline="-33000"/>
              <a:t>k</a:t>
            </a:r>
            <a:r>
              <a:rPr lang="en-US" sz="2200"/>
              <a:t> </a:t>
            </a:r>
            <a:r>
              <a:rPr lang="en-US" sz="2200" smtClean="0"/>
              <a:t>such </a:t>
            </a:r>
            <a:r>
              <a:rPr lang="en-US" sz="2200"/>
              <a:t>that </a:t>
            </a:r>
            <a:r>
              <a:rPr lang="en-US" sz="2200" smtClean="0"/>
              <a:t>b</a:t>
            </a:r>
            <a:r>
              <a:rPr lang="en-US" sz="2200" baseline="-33000" smtClean="0"/>
              <a:t>i</a:t>
            </a:r>
            <a:r>
              <a:rPr lang="en-US" sz="2200" smtClean="0"/>
              <a:t>=a</a:t>
            </a:r>
            <a:r>
              <a:rPr lang="en-US" sz="2200" baseline="-33000" smtClean="0"/>
              <a:t>i</a:t>
            </a:r>
            <a:r>
              <a:rPr lang="en-US" sz="2200" smtClean="0"/>
              <a:t>s+e</a:t>
            </a:r>
            <a:r>
              <a:rPr lang="en-US" sz="2200" baseline="-33000" smtClean="0"/>
              <a:t>i</a:t>
            </a:r>
            <a:r>
              <a:rPr lang="en-US" sz="2200" smtClean="0"/>
              <a:t> </a:t>
            </a: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                   or are </a:t>
            </a:r>
            <a:r>
              <a:rPr lang="en-US" sz="2200"/>
              <a:t>all </a:t>
            </a:r>
            <a:r>
              <a:rPr lang="en-US" sz="2200" smtClean="0"/>
              <a:t>b</a:t>
            </a:r>
            <a:r>
              <a:rPr lang="en-US" sz="2200" baseline="-33000" smtClean="0"/>
              <a:t>i </a:t>
            </a:r>
            <a:r>
              <a:rPr lang="en-US" sz="2200"/>
              <a:t>uniformly random in R?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1"/>
            <p:custDataLst>
              <p:tags r:id="rId2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 tIns="0" anchor="ctr"/>
          <a:lstStyle/>
          <a:p>
            <a:pPr marL="0" indent="0" algn="ctr"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4000">
                <a:latin typeface="+mj-lt"/>
              </a:rPr>
              <a:t>Decision Ring-LWE</a:t>
            </a:r>
          </a:p>
        </p:txBody>
      </p:sp>
    </p:spTree>
    <p:extLst>
      <p:ext uri="{BB962C8B-B14F-4D97-AF65-F5344CB8AC3E}">
        <p14:creationId xmlns:p14="http://schemas.microsoft.com/office/powerpoint/2010/main" val="3622820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2080" y="4028089"/>
            <a:ext cx="2280960" cy="2281199"/>
          </a:xfrm>
          <a:prstGeom prst="roundRect">
            <a:avLst>
              <a:gd name="adj" fmla="val 60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7410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2080" y="1124744"/>
            <a:ext cx="2280960" cy="2695963"/>
          </a:xfrm>
          <a:prstGeom prst="roundRect">
            <a:avLst>
              <a:gd name="adj" fmla="val 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07360" y="87850"/>
            <a:ext cx="8709120" cy="1517919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Decision Ring-LWE Problem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080" y="1137707"/>
            <a:ext cx="2488320" cy="261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u="sng">
                <a:latin typeface="+mj-lt"/>
              </a:rPr>
              <a:t>World 1: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s in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a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in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e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and “small”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1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…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k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2080" y="3951762"/>
            <a:ext cx="2280960" cy="228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u="sng">
                <a:latin typeface="+mj-lt"/>
              </a:rPr>
              <a:t>World 2: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a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in R</a:t>
            </a:r>
          </a:p>
          <a:p>
            <a:pPr>
              <a:lnSpc>
                <a:spcPct val="117000"/>
              </a:lnSpc>
            </a:pPr>
            <a:endParaRPr lang="en-US">
              <a:latin typeface="+mj-lt"/>
              <a:cs typeface="Arial" charset="0"/>
            </a:endParaRP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…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)</a:t>
            </a:r>
          </a:p>
        </p:txBody>
      </p:sp>
      <p:sp>
        <p:nvSpPr>
          <p:cNvPr id="17414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04640" y="2606664"/>
            <a:ext cx="2439568" cy="1932703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Decision Ring-LWE 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1741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58880" y="4026650"/>
            <a:ext cx="2280960" cy="1454553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23520" y="3089111"/>
            <a:ext cx="1451520" cy="62214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516000" y="3820707"/>
            <a:ext cx="4032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51400" y="3573016"/>
            <a:ext cx="23011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I am in World 1 (or 2)</a:t>
            </a:r>
          </a:p>
        </p:txBody>
      </p:sp>
      <p:sp>
        <p:nvSpPr>
          <p:cNvPr id="17419" name="AutoShape 11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1320480" y="4955546"/>
            <a:ext cx="207360" cy="1244291"/>
          </a:xfrm>
          <a:prstGeom prst="rightBrace">
            <a:avLst>
              <a:gd name="adj1" fmla="val 50000"/>
              <a:gd name="adj2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7420" name="AutoShape 12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073600" y="2445363"/>
            <a:ext cx="207360" cy="1244291"/>
          </a:xfrm>
          <a:prstGeom prst="rightBrace">
            <a:avLst>
              <a:gd name="adj1" fmla="val 50000"/>
              <a:gd name="adj2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0233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What We Want to Construct</a:t>
            </a:r>
          </a:p>
        </p:txBody>
      </p:sp>
      <p:sp>
        <p:nvSpPr>
          <p:cNvPr id="18434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2080" y="1196752"/>
            <a:ext cx="2280960" cy="2695963"/>
          </a:xfrm>
          <a:prstGeom prst="roundRect">
            <a:avLst>
              <a:gd name="adj" fmla="val 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080" y="1211154"/>
            <a:ext cx="2488320" cy="261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s in ring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a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uniformly random 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   in ring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e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and “small”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1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…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k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)</a:t>
            </a:r>
          </a:p>
        </p:txBody>
      </p:sp>
      <p:sp>
        <p:nvSpPr>
          <p:cNvPr id="18436" name="AutoShap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073600" y="2517370"/>
            <a:ext cx="207360" cy="1244291"/>
          </a:xfrm>
          <a:prstGeom prst="rightBrace">
            <a:avLst>
              <a:gd name="adj1" fmla="val 50000"/>
              <a:gd name="adj2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843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12000" y="3127994"/>
            <a:ext cx="165888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38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7200" y="2441043"/>
            <a:ext cx="1451520" cy="1451672"/>
          </a:xfrm>
          <a:prstGeom prst="roundRect">
            <a:avLst>
              <a:gd name="adj" fmla="val 97"/>
            </a:avLst>
          </a:prstGeom>
          <a:solidFill>
            <a:srgbClr val="00D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Search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Solver</a:t>
            </a:r>
          </a:p>
        </p:txBody>
      </p:sp>
      <p:sp>
        <p:nvSpPr>
          <p:cNvPr id="1843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663520" y="3127994"/>
            <a:ext cx="145152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26560" y="2825562"/>
            <a:ext cx="4147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 sz="2200">
                <a:solidFill>
                  <a:srgbClr val="000000"/>
                </a:solidFill>
                <a:latin typeface="+mj-lt"/>
              </a:rPr>
              <a:t>s</a:t>
            </a:r>
          </a:p>
        </p:txBody>
      </p:sp>
      <p:sp>
        <p:nvSpPr>
          <p:cNvPr id="18441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47200" y="4516300"/>
            <a:ext cx="1451520" cy="1244291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Decision 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Ring-LWE 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692961" y="3894155"/>
            <a:ext cx="1440" cy="6221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7681" y="3892715"/>
            <a:ext cx="1440" cy="6250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63840" y="4101537"/>
            <a:ext cx="23011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I am in World 1 (or 2)</a:t>
            </a:r>
          </a:p>
        </p:txBody>
      </p:sp>
    </p:spTree>
    <p:extLst>
      <p:ext uri="{BB962C8B-B14F-4D97-AF65-F5344CB8AC3E}">
        <p14:creationId xmlns:p14="http://schemas.microsoft.com/office/powerpoint/2010/main" val="3168702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The Ring R=Z</a:t>
            </a:r>
            <a:r>
              <a:rPr lang="en-US" baseline="-33000"/>
              <a:t>17</a:t>
            </a:r>
            <a:r>
              <a:rPr lang="en-US"/>
              <a:t>[x]/(x</a:t>
            </a:r>
            <a:r>
              <a:rPr lang="en-US" baseline="33000"/>
              <a:t>4</a:t>
            </a:r>
            <a:r>
              <a:rPr lang="en-US"/>
              <a:t>+1)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795869"/>
            <a:ext cx="8032320" cy="4324774"/>
          </a:xfrm>
          <a:ln/>
        </p:spPr>
        <p:txBody>
          <a:bodyPr tIns="0">
            <a:normAutofit lnSpcReduction="10000"/>
          </a:bodyPr>
          <a:lstStyle/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x</a:t>
            </a:r>
            <a:r>
              <a:rPr lang="en-US" sz="2400" baseline="33000">
                <a:latin typeface="+mj-lt"/>
              </a:rPr>
              <a:t>4</a:t>
            </a:r>
            <a:r>
              <a:rPr lang="en-US" sz="2400">
                <a:latin typeface="+mj-lt"/>
              </a:rPr>
              <a:t>+1 =  (x-2)(x-8)(x+2)(x+8) mod 17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       </a:t>
            </a:r>
            <a:r>
              <a:rPr lang="en-US" sz="2400" smtClean="0">
                <a:latin typeface="+mj-lt"/>
              </a:rPr>
              <a:t>  =  </a:t>
            </a:r>
            <a:r>
              <a:rPr lang="en-US" sz="2400">
                <a:latin typeface="+mj-lt"/>
              </a:rPr>
              <a:t>(x-2)(x-2</a:t>
            </a:r>
            <a:r>
              <a:rPr lang="en-US" sz="2400" baseline="33000">
                <a:latin typeface="+mj-lt"/>
              </a:rPr>
              <a:t>3</a:t>
            </a:r>
            <a:r>
              <a:rPr lang="en-US" sz="2400">
                <a:latin typeface="+mj-lt"/>
              </a:rPr>
              <a:t>)(x-2</a:t>
            </a:r>
            <a:r>
              <a:rPr lang="en-US" sz="2400" baseline="33000">
                <a:latin typeface="+mj-lt"/>
              </a:rPr>
              <a:t>5</a:t>
            </a:r>
            <a:r>
              <a:rPr lang="en-US" sz="2400">
                <a:latin typeface="+mj-lt"/>
              </a:rPr>
              <a:t>)(x-2</a:t>
            </a:r>
            <a:r>
              <a:rPr lang="en-US" sz="2400" baseline="33000">
                <a:latin typeface="+mj-lt"/>
              </a:rPr>
              <a:t>7</a:t>
            </a:r>
            <a:r>
              <a:rPr lang="en-US" sz="2400">
                <a:latin typeface="+mj-lt"/>
              </a:rPr>
              <a:t>) mod 17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400" smtClean="0">
              <a:latin typeface="+mj-lt"/>
            </a:endParaRP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smtClean="0">
                <a:latin typeface="+mj-lt"/>
              </a:rPr>
              <a:t>Every </a:t>
            </a:r>
            <a:r>
              <a:rPr lang="en-US" sz="2400">
                <a:latin typeface="+mj-lt"/>
              </a:rPr>
              <a:t>polynomial z in R has a unique “Chinese Remainder” representation </a:t>
            </a:r>
            <a:r>
              <a:rPr lang="en-US" sz="2400" smtClean="0">
                <a:latin typeface="+mj-lt"/>
              </a:rPr>
              <a:t> (</a:t>
            </a:r>
            <a:r>
              <a:rPr lang="en-US" sz="2400">
                <a:latin typeface="+mj-lt"/>
              </a:rPr>
              <a:t>z(2), z(8), z(-2), z(-8))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400" smtClean="0">
              <a:latin typeface="+mj-lt"/>
            </a:endParaRP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smtClean="0">
                <a:latin typeface="+mj-lt"/>
              </a:rPr>
              <a:t>For </a:t>
            </a:r>
            <a:r>
              <a:rPr lang="en-US" sz="2400">
                <a:latin typeface="+mj-lt"/>
              </a:rPr>
              <a:t>any c in Z</a:t>
            </a:r>
            <a:r>
              <a:rPr lang="en-US" sz="2400" baseline="-33000">
                <a:latin typeface="+mj-lt"/>
              </a:rPr>
              <a:t>17</a:t>
            </a:r>
            <a:r>
              <a:rPr lang="en-US" sz="2400">
                <a:latin typeface="+mj-lt"/>
              </a:rPr>
              <a:t>, and two polynomials z, z</a:t>
            </a:r>
            <a:r>
              <a:rPr lang="en-US" sz="2400" smtClean="0">
                <a:latin typeface="+mj-lt"/>
              </a:rPr>
              <a:t>'</a:t>
            </a:r>
            <a:endParaRPr lang="en-US" sz="2400">
              <a:latin typeface="+mj-lt"/>
            </a:endParaRP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z(c)+z'(c) = (z+z')(c)</a:t>
            </a: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z(c</a:t>
            </a:r>
            <a:r>
              <a:rPr lang="en-US" sz="2400" smtClean="0">
                <a:latin typeface="+mj-lt"/>
              </a:rPr>
              <a:t>)</a:t>
            </a:r>
            <a:r>
              <a:rPr lang="en-US" sz="2400" smtClean="0"/>
              <a:t>∙</a:t>
            </a:r>
            <a:r>
              <a:rPr lang="en-US" sz="2400" smtClean="0">
                <a:latin typeface="+mj-lt"/>
              </a:rPr>
              <a:t>z</a:t>
            </a:r>
            <a:r>
              <a:rPr lang="en-US" sz="2400">
                <a:latin typeface="+mj-lt"/>
              </a:rPr>
              <a:t>'(c) = (</a:t>
            </a:r>
            <a:r>
              <a:rPr lang="en-US" sz="2400" smtClean="0">
                <a:latin typeface="+mj-lt"/>
              </a:rPr>
              <a:t>z</a:t>
            </a:r>
            <a:r>
              <a:rPr lang="en-US" sz="2400" smtClean="0"/>
              <a:t>∙</a:t>
            </a:r>
            <a:r>
              <a:rPr lang="en-US" sz="2400" smtClean="0">
                <a:latin typeface="+mj-lt"/>
              </a:rPr>
              <a:t>z</a:t>
            </a:r>
            <a:r>
              <a:rPr lang="en-US" sz="2400">
                <a:latin typeface="+mj-lt"/>
              </a:rPr>
              <a:t>')(c</a:t>
            </a:r>
            <a:r>
              <a:rPr lang="en-US" sz="2400" smtClean="0">
                <a:latin typeface="+mj-lt"/>
              </a:rPr>
              <a:t>)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0887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552" y="3487293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4672" y="3488733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09792" y="3488733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96351" y="3490174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878" y="2047133"/>
            <a:ext cx="8970122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(1 </a:t>
            </a:r>
            <a:r>
              <a:rPr lang="en-US" sz="2200"/>
              <a:t>+ x + 7x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5x</a:t>
            </a:r>
            <a:r>
              <a:rPr lang="en-US" sz="2200" baseline="30000" smtClean="0"/>
              <a:t>3</a:t>
            </a:r>
            <a:r>
              <a:rPr lang="en-US" sz="2200"/>
              <a:t>)  </a:t>
            </a:r>
            <a:r>
              <a:rPr lang="en-US" sz="2200" smtClean="0"/>
              <a:t>∙  (5 </a:t>
            </a:r>
            <a:r>
              <a:rPr lang="en-US" sz="2200"/>
              <a:t>- 3x + 4x</a:t>
            </a:r>
            <a:r>
              <a:rPr lang="en-US" sz="2200" baseline="30000"/>
              <a:t>2</a:t>
            </a:r>
            <a:r>
              <a:rPr lang="en-US" sz="2200"/>
              <a:t> + </a:t>
            </a:r>
            <a:r>
              <a:rPr lang="en-US" sz="2200" smtClean="0"/>
              <a:t>3x</a:t>
            </a:r>
            <a:r>
              <a:rPr lang="en-US" sz="2200" baseline="30000" smtClean="0"/>
              <a:t>3</a:t>
            </a:r>
            <a:r>
              <a:rPr lang="en-US" sz="2200" smtClean="0"/>
              <a:t>)  +  (</a:t>
            </a:r>
            <a:r>
              <a:rPr lang="en-US" sz="2200"/>
              <a:t>1 + x - x</a:t>
            </a:r>
            <a:r>
              <a:rPr lang="en-US" sz="2200" baseline="30000"/>
              <a:t>2</a:t>
            </a:r>
            <a:r>
              <a:rPr lang="en-US" sz="2200"/>
              <a:t>  + </a:t>
            </a:r>
            <a:r>
              <a:rPr lang="en-US" sz="2200" smtClean="0"/>
              <a:t>x</a:t>
            </a:r>
            <a:r>
              <a:rPr lang="en-US" sz="2200" baseline="30000" smtClean="0"/>
              <a:t>3</a:t>
            </a:r>
            <a:r>
              <a:rPr lang="en-US" sz="2200" smtClean="0"/>
              <a:t>)  =   (-</a:t>
            </a:r>
            <a:r>
              <a:rPr lang="en-US" sz="2200"/>
              <a:t>6 +2x - 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4x</a:t>
            </a:r>
            <a:r>
              <a:rPr lang="en-US" sz="2200" baseline="30000" smtClean="0"/>
              <a:t>3</a:t>
            </a:r>
            <a:r>
              <a:rPr lang="en-US" sz="2200" smtClean="0"/>
              <a:t>)</a:t>
            </a:r>
            <a:endParaRPr lang="en-US" sz="2200" baseline="30000"/>
          </a:p>
          <a:p>
            <a:r>
              <a:rPr lang="en-US" sz="2200" smtClean="0"/>
              <a:t>  </a:t>
            </a:r>
            <a:endParaRPr lang="en-US" sz="2200" baseline="30000"/>
          </a:p>
          <a:p>
            <a:r>
              <a:rPr lang="en-US" sz="2200" baseline="30000" smtClean="0"/>
              <a:t> </a:t>
            </a:r>
            <a:endParaRPr lang="en-US" sz="2200" baseline="30000"/>
          </a:p>
        </p:txBody>
      </p:sp>
      <p:sp>
        <p:nvSpPr>
          <p:cNvPr id="10" name="Rectangle 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52759" y="3487293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39320" y="3488733"/>
            <a:ext cx="30096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24440" y="3488733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09560" y="3490174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8457" y="3487292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43577" y="3488732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28697" y="3488732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15256" y="3490173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42706" y="3487291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7826" y="3488731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12946" y="3488731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23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199505" y="3490172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334539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∙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34828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+</a:t>
            </a:r>
            <a:endParaRPr lang="en-US" sz="3200"/>
          </a:p>
        </p:txBody>
      </p:sp>
      <p:sp>
        <p:nvSpPr>
          <p:cNvPr id="27" name="TextBox 26"/>
          <p:cNvSpPr txBox="1"/>
          <p:nvPr/>
        </p:nvSpPr>
        <p:spPr>
          <a:xfrm>
            <a:off x="6660232" y="334539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=</a:t>
            </a:r>
            <a:endParaRPr lang="en-US" sz="3200"/>
          </a:p>
        </p:txBody>
      </p:sp>
      <p:sp>
        <p:nvSpPr>
          <p:cNvPr id="2" name="Up-Down Arrow 1"/>
          <p:cNvSpPr/>
          <p:nvPr/>
        </p:nvSpPr>
        <p:spPr>
          <a:xfrm>
            <a:off x="1021196" y="2484135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3489800" y="2484134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-Down Arrow 27"/>
          <p:cNvSpPr/>
          <p:nvPr/>
        </p:nvSpPr>
        <p:spPr>
          <a:xfrm>
            <a:off x="5771660" y="2484133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-Down Arrow 28"/>
          <p:cNvSpPr/>
          <p:nvPr/>
        </p:nvSpPr>
        <p:spPr>
          <a:xfrm>
            <a:off x="7824350" y="2484132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" grpId="0" animBg="1"/>
      <p:bldP spid="24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86410"/>
            <a:ext cx="8228160" cy="1517919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Representation of Elements in R=Z</a:t>
            </a:r>
            <a:r>
              <a:rPr lang="en-US" baseline="-33000"/>
              <a:t>17</a:t>
            </a:r>
            <a:r>
              <a:rPr lang="en-US"/>
              <a:t>[x]/(x</a:t>
            </a:r>
            <a:r>
              <a:rPr lang="en-US" baseline="33000"/>
              <a:t>4</a:t>
            </a:r>
            <a:r>
              <a:rPr lang="en-US"/>
              <a:t>+1</a:t>
            </a:r>
            <a:r>
              <a:rPr lang="en-US">
                <a:cs typeface="Tahoma" pitchFamily="32" charset="0"/>
              </a:rPr>
              <a:t>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73600" y="1962927"/>
            <a:ext cx="5184000" cy="85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solidFill>
                  <a:schemeClr val="tx1"/>
                </a:solidFill>
                <a:latin typeface="+mj-lt"/>
              </a:rPr>
              <a:t>(x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4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+1) = (x-2)(x-2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3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)(x-2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5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)(x-2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7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) mod 17</a:t>
            </a:r>
          </a:p>
          <a:p>
            <a:pPr>
              <a:lnSpc>
                <a:spcPct val="117000"/>
              </a:lnSpc>
            </a:pPr>
            <a:r>
              <a:rPr lang="en-US" sz="2400">
                <a:solidFill>
                  <a:schemeClr val="tx1"/>
                </a:solidFill>
                <a:latin typeface="+mj-lt"/>
              </a:rPr>
              <a:t>          = (x-2)(x-8)(x+2)(x+8)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9440" y="3110726"/>
            <a:ext cx="76723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solidFill>
                  <a:schemeClr val="tx1"/>
                </a:solidFill>
                <a:latin typeface="+mj-lt"/>
              </a:rPr>
              <a:t>Represent polynomials z(x) as (z(2</a:t>
            </a:r>
            <a:r>
              <a:rPr lang="en-US" sz="2400">
                <a:solidFill>
                  <a:schemeClr val="tx1"/>
                </a:solidFill>
                <a:latin typeface="+mj-lt"/>
                <a:cs typeface="Tahoma" pitchFamily="32" charset="0"/>
              </a:rPr>
              <a:t>), z(8), z(-2), z(-8))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32481" y="415340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253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17601" y="415340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2534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02721" y="4153404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2535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08104" y="4149080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2536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07521" y="4077076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2537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41808" y="415340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2253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29840" y="415340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2539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17872" y="415340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2540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07344" y="4149080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85440" y="378904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57600" y="378904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2543" name="Freeform 15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622080" y="4185081"/>
            <a:ext cx="1036800" cy="1441"/>
          </a:xfrm>
          <a:custGeom>
            <a:avLst/>
            <a:gdLst>
              <a:gd name="T0" fmla="*/ 0 w 3176"/>
              <a:gd name="T1" fmla="*/ 0 h 1"/>
              <a:gd name="T2" fmla="*/ 3175 w 317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76" h="1">
                <a:moveTo>
                  <a:pt x="0" y="0"/>
                </a:moveTo>
                <a:lnTo>
                  <a:pt x="317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56800" y="3879769"/>
            <a:ext cx="248832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900">
                <a:latin typeface="+mj-lt"/>
              </a:rPr>
              <a:t>(a(x),b(x))   =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864" y="4959895"/>
            <a:ext cx="7584480" cy="91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latin typeface="+mj-lt"/>
              </a:rPr>
              <a:t>Notation:</a:t>
            </a:r>
          </a:p>
          <a:p>
            <a:pPr>
              <a:lnSpc>
                <a:spcPct val="117000"/>
              </a:lnSpc>
            </a:pPr>
            <a:endParaRPr lang="en-US" sz="2400">
              <a:latin typeface="+mj-lt"/>
            </a:endParaRPr>
          </a:p>
        </p:txBody>
      </p:sp>
      <p:sp>
        <p:nvSpPr>
          <p:cNvPr id="22546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98015" y="5085184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2547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83135" y="508662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2548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68255" y="508662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2549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67744" y="508518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55776" y="4959895"/>
            <a:ext cx="4976640" cy="66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means that the coefficients </a:t>
            </a:r>
            <a:endParaRPr lang="en-US" sz="2200" smtClean="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200" smtClean="0">
                <a:latin typeface="+mj-lt"/>
              </a:rPr>
              <a:t>that should </a:t>
            </a:r>
            <a:r>
              <a:rPr lang="en-US" sz="2200">
                <a:latin typeface="+mj-lt"/>
              </a:rPr>
              <a:t>be </a:t>
            </a:r>
            <a:r>
              <a:rPr lang="en-US" sz="2200" smtClean="0">
                <a:latin typeface="+mj-lt"/>
              </a:rPr>
              <a:t>b(2</a:t>
            </a:r>
            <a:r>
              <a:rPr lang="en-US" sz="2200">
                <a:latin typeface="+mj-lt"/>
              </a:rPr>
              <a:t>) and b(8) </a:t>
            </a:r>
            <a:endParaRPr lang="en-US" sz="2200" smtClean="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200" smtClean="0">
                <a:latin typeface="+mj-lt"/>
              </a:rPr>
              <a:t>are instead </a:t>
            </a:r>
            <a:r>
              <a:rPr lang="en-US" sz="2200">
                <a:latin typeface="+mj-lt"/>
              </a:rPr>
              <a:t>uniformly random </a:t>
            </a:r>
          </a:p>
        </p:txBody>
      </p:sp>
    </p:spTree>
    <p:extLst>
      <p:ext uri="{BB962C8B-B14F-4D97-AF65-F5344CB8AC3E}">
        <p14:creationId xmlns:p14="http://schemas.microsoft.com/office/powerpoint/2010/main" val="571245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/>
      <p:bldP spid="22546" grpId="0" animBg="1"/>
      <p:bldP spid="225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63520" y="1823246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8640" y="1823246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55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5201" y="1823246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55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20321" y="1824685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40001" y="1746917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558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48161" y="1823246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2355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33281" y="1823246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356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18401" y="1823246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3561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04960" y="1824685"/>
            <a:ext cx="30096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17920" y="1553937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90080" y="1553937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564" name="Freeform 12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4191840" y="197590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4000" y="1659068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566" name="Freeform 14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013440" y="197590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42880" y="1768520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1”</a:t>
            </a:r>
          </a:p>
        </p:txBody>
      </p:sp>
      <p:sp>
        <p:nvSpPr>
          <p:cNvPr id="23568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63520" y="267149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69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50081" y="2672935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570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35201" y="267293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571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020321" y="267293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340001" y="2596606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573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648161" y="267149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574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33281" y="267293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3575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19840" y="267293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3576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504960" y="2672935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17920" y="240218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790080" y="240218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579" name="Freeform 27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4191840" y="2825591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184000" y="2508758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581" name="Freeform 29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6013440" y="2825591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44320" y="2618209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1”</a:t>
            </a:r>
          </a:p>
        </p:txBody>
      </p:sp>
      <p:sp>
        <p:nvSpPr>
          <p:cNvPr id="23583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164961" y="352118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84" name="Rectangl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450081" y="352118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585" name="Rectangle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735201" y="352262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586" name="Rectangle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020321" y="352262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340001" y="3444855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588" name="Rectangle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648161" y="352118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589" name="Rectangle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934720" y="352118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590" name="Rectangle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219840" y="3522624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3591" name="Rectangle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04960" y="352262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19360" y="325187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790080" y="325187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594" name="Freeform 42"/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4191840" y="3673839"/>
            <a:ext cx="829440" cy="1441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4000" y="3358447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596" name="Freeform 44"/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6013440" y="3673839"/>
            <a:ext cx="829440" cy="1441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97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44320" y="3466458"/>
            <a:ext cx="186624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3598" name="Rectangle 4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164961" y="4304626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99" name="Rectangle 4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50081" y="4306067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600" name="Rectangle 4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735201" y="4306067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601" name="Rectangle 4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020321" y="4306067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340001" y="4229737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603" name="Rectangle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649600" y="4304626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04" name="Rectangle 52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34720" y="4306067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05" name="Rectangle 53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219840" y="4306067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06" name="Rectangle 5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04960" y="4306067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19360" y="4035318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790080" y="4035318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609" name="Freeform 57"/>
          <p:cNvSpPr>
            <a:spLocks/>
          </p:cNvSpPr>
          <p:nvPr>
            <p:custDataLst>
              <p:tags r:id="rId57"/>
            </p:custDataLst>
          </p:nvPr>
        </p:nvSpPr>
        <p:spPr bwMode="auto">
          <a:xfrm>
            <a:off x="4191840" y="445872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10" name="Rectangle 58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5440" y="4141889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611" name="Freeform 59"/>
          <p:cNvSpPr>
            <a:spLocks/>
          </p:cNvSpPr>
          <p:nvPr>
            <p:custDataLst>
              <p:tags r:id="rId59"/>
            </p:custDataLst>
          </p:nvPr>
        </p:nvSpPr>
        <p:spPr bwMode="auto">
          <a:xfrm>
            <a:off x="6014880" y="445872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12" name="Text Box 6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4320" y="4251340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3613" name="Rectangle 6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164961" y="5088068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614" name="Rectangle 62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1450081" y="5089509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615" name="Rectangle 63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1736640" y="5089509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616" name="Rectangle 64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021760" y="5090948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340001" y="5013180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618" name="Rectangle 66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2649600" y="5088068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19" name="Rectangle 67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934720" y="5089509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20" name="Rectangle 68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219840" y="5089509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21" name="Rectangle 69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506401" y="5090948"/>
            <a:ext cx="30096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22" name="Text Box 70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19360" y="481876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623" name="Text Box 7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791520" y="481876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624" name="Freeform 72"/>
          <p:cNvSpPr>
            <a:spLocks/>
          </p:cNvSpPr>
          <p:nvPr>
            <p:custDataLst>
              <p:tags r:id="rId72"/>
            </p:custDataLst>
          </p:nvPr>
        </p:nvSpPr>
        <p:spPr bwMode="auto">
          <a:xfrm>
            <a:off x="4193280" y="5242165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25" name="Rectangle 73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185440" y="4925331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626" name="Freeform 74"/>
          <p:cNvSpPr>
            <a:spLocks/>
          </p:cNvSpPr>
          <p:nvPr>
            <p:custDataLst>
              <p:tags r:id="rId74"/>
            </p:custDataLst>
          </p:nvPr>
        </p:nvSpPr>
        <p:spPr bwMode="auto">
          <a:xfrm>
            <a:off x="6014880" y="5242165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27" name="Text Box 75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844320" y="5034782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3628" name="Rectangle 76"/>
          <p:cNvSpPr>
            <a:spLocks noGrp="1" noChangeArrowheads="1"/>
          </p:cNvSpPr>
          <p:nvPr>
            <p:ph type="title"/>
            <p:custDataLst>
              <p:tags r:id="rId76"/>
            </p:custDataLst>
          </p:nvPr>
        </p:nvSpPr>
        <p:spPr>
          <a:xfrm>
            <a:off x="207360" y="313953"/>
            <a:ext cx="870912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Learning One Position of the Secret</a:t>
            </a:r>
          </a:p>
        </p:txBody>
      </p:sp>
    </p:spTree>
    <p:extLst>
      <p:ext uri="{BB962C8B-B14F-4D97-AF65-F5344CB8AC3E}">
        <p14:creationId xmlns:p14="http://schemas.microsoft.com/office/powerpoint/2010/main" val="2274059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3566" grpId="0" animBg="1"/>
      <p:bldP spid="23573" grpId="0" animBg="1"/>
      <p:bldP spid="23579" grpId="0" animBg="1"/>
      <p:bldP spid="23581" grpId="0" animBg="1"/>
      <p:bldP spid="23588" grpId="0" animBg="1"/>
      <p:bldP spid="23589" grpId="0" animBg="1"/>
      <p:bldP spid="23594" grpId="0" animBg="1"/>
      <p:bldP spid="23596" grpId="0" animBg="1"/>
      <p:bldP spid="23603" grpId="0" animBg="1"/>
      <p:bldP spid="23604" grpId="0" animBg="1"/>
      <p:bldP spid="23605" grpId="0" animBg="1"/>
      <p:bldP spid="23609" grpId="0" animBg="1"/>
      <p:bldP spid="23611" grpId="0" animBg="1"/>
      <p:bldP spid="23618" grpId="0" animBg="1"/>
      <p:bldP spid="23619" grpId="0" animBg="1"/>
      <p:bldP spid="23620" grpId="0" animBg="1"/>
      <p:bldP spid="23621" grpId="0" animBg="1"/>
      <p:bldP spid="23624" grpId="0" animBg="1"/>
      <p:bldP spid="236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07360" y="313953"/>
            <a:ext cx="870912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Learning One Position of the Secret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3520" y="204212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457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0081" y="2043565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458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5201" y="204356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458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20321" y="204356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40001" y="1967236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458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48161" y="204212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458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33281" y="204356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4585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19840" y="204356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4586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4960" y="2043565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17920" y="177281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90080" y="177281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4589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1840" y="2196221"/>
            <a:ext cx="82944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590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84000" y="1879388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4591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13440" y="2196221"/>
            <a:ext cx="82944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4320" y="1988839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1”</a:t>
            </a:r>
          </a:p>
        </p:txBody>
      </p:sp>
      <p:sp>
        <p:nvSpPr>
          <p:cNvPr id="24593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64961" y="289181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4594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450081" y="289181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4595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5201" y="289325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4596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20321" y="289325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0001" y="2815485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4598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48161" y="289181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4599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934720" y="289181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4600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19840" y="2893254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4601" name="Rectangl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4960" y="289325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9360" y="262250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790080" y="262250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4604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191840" y="3044469"/>
            <a:ext cx="82944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605" name="Rectangle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84000" y="2729077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4606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013440" y="3044469"/>
            <a:ext cx="82944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44320" y="2837088"/>
            <a:ext cx="186624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2080" y="4064097"/>
            <a:ext cx="8294400" cy="9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latin typeface="+mj-lt"/>
              </a:rPr>
              <a:t>Can learn whether this position is random or b(8)=a(8</a:t>
            </a:r>
            <a:r>
              <a:rPr lang="en-US" sz="2400" smtClean="0">
                <a:latin typeface="+mj-lt"/>
              </a:rPr>
              <a:t>)</a:t>
            </a:r>
            <a:r>
              <a:rPr lang="en-US" sz="2400" smtClean="0"/>
              <a:t>∙</a:t>
            </a:r>
            <a:r>
              <a:rPr lang="en-US" sz="2400" smtClean="0">
                <a:latin typeface="+mj-lt"/>
              </a:rPr>
              <a:t>s(8</a:t>
            </a:r>
            <a:r>
              <a:rPr lang="en-US" sz="2400">
                <a:latin typeface="+mj-lt"/>
              </a:rPr>
              <a:t>)+e(8) </a:t>
            </a:r>
          </a:p>
          <a:p>
            <a:pPr>
              <a:lnSpc>
                <a:spcPct val="117000"/>
              </a:lnSpc>
            </a:pPr>
            <a:endParaRPr lang="en-US" sz="240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400">
                <a:latin typeface="+mj-lt"/>
              </a:rPr>
              <a:t>This can be used to learn s(8)</a:t>
            </a:r>
          </a:p>
        </p:txBody>
      </p:sp>
      <p:sp>
        <p:nvSpPr>
          <p:cNvPr id="24609" name="Line 3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793600" y="3025748"/>
            <a:ext cx="316800" cy="10397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7141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36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800" dirty="0"/>
              <a:t>Cyclic </a:t>
            </a:r>
            <a:r>
              <a:rPr lang="en-US" sz="3800" dirty="0" smtClean="0"/>
              <a:t>Lattices</a:t>
            </a:r>
            <a:endParaRPr lang="en-US" sz="3800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9702" y="1340768"/>
            <a:ext cx="7257006" cy="3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 A set L 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 is a </a:t>
            </a:r>
            <a:r>
              <a:rPr lang="en-US" sz="2200" i="1" dirty="0">
                <a:latin typeface="+mj-lt"/>
              </a:rPr>
              <a:t>cyclic lattice </a:t>
            </a:r>
            <a:r>
              <a:rPr lang="en-US" sz="2200" dirty="0" smtClean="0">
                <a:latin typeface="+mj-lt"/>
              </a:rPr>
              <a:t>if:</a:t>
            </a:r>
            <a:endParaRPr lang="en-US" sz="2200" dirty="0">
              <a:latin typeface="+mj-lt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29702" y="1772816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1.)  For all </a:t>
            </a:r>
            <a:r>
              <a:rPr lang="en-US" sz="2200" dirty="0" err="1">
                <a:latin typeface="+mj-lt"/>
              </a:rPr>
              <a:t>v,w</a:t>
            </a:r>
            <a:r>
              <a:rPr lang="en-US" sz="2200" dirty="0">
                <a:latin typeface="+mj-lt"/>
              </a:rPr>
              <a:t> in L, </a:t>
            </a:r>
            <a:r>
              <a:rPr lang="en-US" sz="2200" dirty="0" err="1">
                <a:latin typeface="+mj-lt"/>
              </a:rPr>
              <a:t>v+w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83568" y="2924944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2.)  For all v in L, -v is also in L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29702" y="4109907"/>
            <a:ext cx="704958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3.)  For all v in L, a cyclic shift of v is also in </a:t>
            </a:r>
            <a:r>
              <a:rPr lang="en-US" sz="2200" dirty="0" smtClean="0">
                <a:latin typeface="+mj-lt"/>
              </a:rPr>
              <a:t>L</a:t>
            </a:r>
            <a:endParaRPr lang="en-US" sz="2200" dirty="0">
              <a:latin typeface="+mj-lt"/>
            </a:endParaRP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721565" y="5063345"/>
            <a:ext cx="1588820" cy="413149"/>
            <a:chOff x="885" y="3503"/>
            <a:chExt cx="1103" cy="287"/>
          </a:xfrm>
        </p:grpSpPr>
        <p:sp>
          <p:nvSpPr>
            <p:cNvPr id="6178" name="AutoShape 34"/>
            <p:cNvSpPr>
              <a:spLocks noChangeArrowheads="1"/>
            </p:cNvSpPr>
            <p:nvPr/>
          </p:nvSpPr>
          <p:spPr bwMode="auto">
            <a:xfrm>
              <a:off x="1701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79" name="AutoShape 35"/>
            <p:cNvSpPr>
              <a:spLocks noChangeArrowheads="1"/>
            </p:cNvSpPr>
            <p:nvPr/>
          </p:nvSpPr>
          <p:spPr bwMode="auto">
            <a:xfrm>
              <a:off x="1429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0" name="AutoShape 36"/>
            <p:cNvSpPr>
              <a:spLocks noChangeArrowheads="1"/>
            </p:cNvSpPr>
            <p:nvPr/>
          </p:nvSpPr>
          <p:spPr bwMode="auto">
            <a:xfrm>
              <a:off x="1157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1" name="AutoShape 37"/>
            <p:cNvSpPr>
              <a:spLocks noChangeArrowheads="1"/>
            </p:cNvSpPr>
            <p:nvPr/>
          </p:nvSpPr>
          <p:spPr bwMode="auto">
            <a:xfrm>
              <a:off x="885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721565" y="4600026"/>
            <a:ext cx="1588820" cy="413150"/>
            <a:chOff x="885" y="3118"/>
            <a:chExt cx="1103" cy="287"/>
          </a:xfrm>
        </p:grpSpPr>
        <p:sp>
          <p:nvSpPr>
            <p:cNvPr id="6183" name="AutoShape 3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4" name="AutoShape 4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5" name="AutoShape 4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6" name="AutoShape 4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7" name="AutoShape 53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8" name="AutoShape 54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1" name="AutoShape 57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03" name="AutoShape 5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5" name="AutoShape 6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6" name="AutoShape 6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721565" y="5517232"/>
            <a:ext cx="1588820" cy="413149"/>
            <a:chOff x="885" y="3889"/>
            <a:chExt cx="1103" cy="287"/>
          </a:xfrm>
        </p:grpSpPr>
        <p:sp>
          <p:nvSpPr>
            <p:cNvPr id="6208" name="AutoShape 64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7" name="AutoShape 73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8" name="AutoShape 74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9" name="AutoShape 75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721565" y="5968179"/>
            <a:ext cx="1588820" cy="413149"/>
            <a:chOff x="885" y="4275"/>
            <a:chExt cx="1103" cy="287"/>
          </a:xfrm>
        </p:grpSpPr>
        <p:sp>
          <p:nvSpPr>
            <p:cNvPr id="6221" name="AutoShape 7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2" name="AutoShape 7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3" name="AutoShape 7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5" name="AutoShape 81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6" name="AutoShape 82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7" name="AutoShape 83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9" name="AutoShape 85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0" name="AutoShape 86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4" name="AutoShape 90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5" name="AutoShape 91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7" name="AutoShape 93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8" name="AutoShape 94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9" name="AutoShape 95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1" name="AutoShape 9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43" name="AutoShape 9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sp>
        <p:nvSpPr>
          <p:cNvPr id="108" name="AutoShape 19"/>
          <p:cNvSpPr>
            <a:spLocks noChangeArrowheads="1"/>
          </p:cNvSpPr>
          <p:nvPr/>
        </p:nvSpPr>
        <p:spPr bwMode="auto">
          <a:xfrm>
            <a:off x="243504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2043239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1651435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1" name="AutoShape 22"/>
          <p:cNvSpPr>
            <a:spLocks noChangeArrowheads="1"/>
          </p:cNvSpPr>
          <p:nvPr/>
        </p:nvSpPr>
        <p:spPr bwMode="auto">
          <a:xfrm>
            <a:off x="125963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12" name="AutoShape 23"/>
          <p:cNvSpPr>
            <a:spLocks noChangeArrowheads="1"/>
          </p:cNvSpPr>
          <p:nvPr/>
        </p:nvSpPr>
        <p:spPr bwMode="auto">
          <a:xfrm>
            <a:off x="449201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100206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-3</a:t>
            </a:r>
          </a:p>
        </p:txBody>
      </p:sp>
      <p:sp>
        <p:nvSpPr>
          <p:cNvPr id="114" name="AutoShape 25"/>
          <p:cNvSpPr>
            <a:spLocks noChangeArrowheads="1"/>
          </p:cNvSpPr>
          <p:nvPr/>
        </p:nvSpPr>
        <p:spPr bwMode="auto">
          <a:xfrm>
            <a:off x="3708403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15" name="AutoShape 26"/>
          <p:cNvSpPr>
            <a:spLocks noChangeArrowheads="1"/>
          </p:cNvSpPr>
          <p:nvPr/>
        </p:nvSpPr>
        <p:spPr bwMode="auto">
          <a:xfrm>
            <a:off x="331660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16" name="AutoShape 2"/>
          <p:cNvSpPr>
            <a:spLocks noChangeArrowheads="1"/>
          </p:cNvSpPr>
          <p:nvPr/>
        </p:nvSpPr>
        <p:spPr bwMode="auto">
          <a:xfrm>
            <a:off x="241017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2018369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8" name="AutoShape 4"/>
          <p:cNvSpPr>
            <a:spLocks noChangeArrowheads="1"/>
          </p:cNvSpPr>
          <p:nvPr/>
        </p:nvSpPr>
        <p:spPr bwMode="auto">
          <a:xfrm>
            <a:off x="1626565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123476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446714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4075336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22" name="AutoShape 8"/>
          <p:cNvSpPr>
            <a:spLocks noChangeArrowheads="1"/>
          </p:cNvSpPr>
          <p:nvPr/>
        </p:nvSpPr>
        <p:spPr bwMode="auto">
          <a:xfrm>
            <a:off x="368353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23" name="AutoShape 9"/>
          <p:cNvSpPr>
            <a:spLocks noChangeArrowheads="1"/>
          </p:cNvSpPr>
          <p:nvPr/>
        </p:nvSpPr>
        <p:spPr bwMode="auto">
          <a:xfrm>
            <a:off x="329173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-7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960425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4920882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26" name="AutoShape 14"/>
          <p:cNvSpPr>
            <a:spLocks noChangeArrowheads="1"/>
          </p:cNvSpPr>
          <p:nvPr/>
        </p:nvSpPr>
        <p:spPr bwMode="auto">
          <a:xfrm>
            <a:off x="645928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606748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8" name="AutoShape 16"/>
          <p:cNvSpPr>
            <a:spLocks noChangeArrowheads="1"/>
          </p:cNvSpPr>
          <p:nvPr/>
        </p:nvSpPr>
        <p:spPr bwMode="auto">
          <a:xfrm>
            <a:off x="567568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0</a:t>
            </a:r>
          </a:p>
        </p:txBody>
      </p:sp>
      <p:sp>
        <p:nvSpPr>
          <p:cNvPr id="129" name="AutoShape 17"/>
          <p:cNvSpPr>
            <a:spLocks noChangeArrowheads="1"/>
          </p:cNvSpPr>
          <p:nvPr/>
        </p:nvSpPr>
        <p:spPr bwMode="auto">
          <a:xfrm>
            <a:off x="528387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1333077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55200" y="2305692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560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41761" y="2307132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560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26881" y="2307132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12001" y="2308573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560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39841" y="23056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2560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24961" y="23071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560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10081" y="23071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560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6640" y="23085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560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09600" y="2036384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81760" y="2036384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31681" y="2230804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5612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8960" y="2363298"/>
            <a:ext cx="622080" cy="20738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36800" y="1418567"/>
            <a:ext cx="7927688" cy="70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Let </a:t>
            </a:r>
            <a:r>
              <a:rPr lang="en-US" sz="2200">
                <a:solidFill>
                  <a:srgbClr val="800000"/>
                </a:solidFill>
                <a:latin typeface="+mj-lt"/>
              </a:rPr>
              <a:t>g in Z</a:t>
            </a:r>
            <a:r>
              <a:rPr lang="en-US" sz="2200" baseline="-33000">
                <a:solidFill>
                  <a:srgbClr val="800000"/>
                </a:solidFill>
                <a:latin typeface="+mj-lt"/>
              </a:rPr>
              <a:t>17</a:t>
            </a:r>
            <a:r>
              <a:rPr lang="en-US" sz="2200">
                <a:latin typeface="+mj-lt"/>
              </a:rPr>
              <a:t> be our guess for </a:t>
            </a:r>
            <a:r>
              <a:rPr lang="en-US" sz="2200">
                <a:solidFill>
                  <a:srgbClr val="800000"/>
                </a:solidFill>
                <a:latin typeface="+mj-lt"/>
              </a:rPr>
              <a:t>s(8)</a:t>
            </a:r>
            <a:r>
              <a:rPr lang="en-US" sz="2200">
                <a:latin typeface="+mj-lt"/>
              </a:rPr>
              <a:t>   (there are 17 possibilities)</a:t>
            </a:r>
          </a:p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We will use the decision Ring-LWE oracle to test the guess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87624" y="4124616"/>
            <a:ext cx="3213616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Pick random </a:t>
            </a:r>
            <a:r>
              <a:rPr lang="en-US" sz="2200">
                <a:solidFill>
                  <a:srgbClr val="800000"/>
                </a:solidFill>
                <a:latin typeface="+mj-lt"/>
              </a:rPr>
              <a:t>r in Z</a:t>
            </a:r>
            <a:r>
              <a:rPr lang="en-US" sz="2200" baseline="-33000">
                <a:solidFill>
                  <a:srgbClr val="800000"/>
                </a:solidFill>
                <a:latin typeface="+mj-lt"/>
              </a:rPr>
              <a:t>17</a:t>
            </a:r>
          </a:p>
        </p:txBody>
      </p:sp>
      <p:sp>
        <p:nvSpPr>
          <p:cNvPr id="25615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55200" y="3529829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5616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41761" y="3531268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5617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26881" y="3531268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5618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12001" y="3532709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5619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39841" y="3529829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5620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24961" y="3531268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5621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10081" y="3531268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5622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96640" y="3532709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09600" y="3260520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81760" y="3260520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731681" y="3454940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15616" y="2900480"/>
            <a:ext cx="7632848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Make the first position of f(b) uniformly random in Z</a:t>
            </a:r>
            <a:r>
              <a:rPr lang="en-US" sz="2200" baseline="-33000">
                <a:latin typeface="+mj-lt"/>
              </a:rPr>
              <a:t>17</a:t>
            </a:r>
          </a:p>
        </p:txBody>
      </p:sp>
      <p:sp>
        <p:nvSpPr>
          <p:cNvPr id="25627" name="Rectangl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29144" y="4697797"/>
            <a:ext cx="46368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5628" name="Rectangl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69785" y="4699238"/>
            <a:ext cx="46512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a(8)+r</a:t>
            </a:r>
          </a:p>
        </p:txBody>
      </p:sp>
      <p:sp>
        <p:nvSpPr>
          <p:cNvPr id="25629" name="Rectangle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984" y="4699238"/>
            <a:ext cx="46512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5630" name="Rectangle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949624" y="4699238"/>
            <a:ext cx="46512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5631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915865" y="4697797"/>
            <a:ext cx="46512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5632" name="Rectangl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56505" y="4699238"/>
            <a:ext cx="46512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b(8)+gr</a:t>
            </a:r>
          </a:p>
        </p:txBody>
      </p:sp>
      <p:sp>
        <p:nvSpPr>
          <p:cNvPr id="25633" name="Rectangle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795704" y="4699238"/>
            <a:ext cx="46512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5634" name="Rectangle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36345" y="4699238"/>
            <a:ext cx="46368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194264" y="4428489"/>
            <a:ext cx="63936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73464" y="4428489"/>
            <a:ext cx="63936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442105" y="4622909"/>
            <a:ext cx="46368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59632" y="5204730"/>
            <a:ext cx="4407119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Send to the decision oracle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-15472" y="5675654"/>
            <a:ext cx="7899840" cy="70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1700">
                <a:latin typeface="+mj-lt"/>
              </a:rPr>
              <a:t>If g=s(8), then (a(8)+r</a:t>
            </a:r>
            <a:r>
              <a:rPr lang="en-US" sz="1700" smtClean="0">
                <a:latin typeface="+mj-lt"/>
              </a:rPr>
              <a:t>)∙s(8</a:t>
            </a:r>
            <a:r>
              <a:rPr lang="en-US" sz="1700">
                <a:latin typeface="+mj-lt"/>
              </a:rPr>
              <a:t>)+e(8)=b(8)+gr    (Oracle </a:t>
            </a:r>
            <a:r>
              <a:rPr lang="en-US" sz="1700" smtClean="0">
                <a:latin typeface="+mj-lt"/>
              </a:rPr>
              <a:t>says “W. 1”)</a:t>
            </a:r>
            <a:endParaRPr lang="en-US" sz="170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1700">
                <a:latin typeface="+mj-lt"/>
              </a:rPr>
              <a:t>If g</a:t>
            </a:r>
            <a:r>
              <a:rPr lang="en-US" sz="1700">
                <a:latin typeface="+mj-lt"/>
                <a:cs typeface="Arial" charset="0"/>
              </a:rPr>
              <a:t>≠s(8), then b(8)+gr is uniformly random in Z</a:t>
            </a:r>
            <a:r>
              <a:rPr lang="en-US" sz="1700" baseline="-33000">
                <a:latin typeface="+mj-lt"/>
                <a:cs typeface="Arial" charset="0"/>
              </a:rPr>
              <a:t>17 </a:t>
            </a:r>
            <a:r>
              <a:rPr lang="en-US" sz="1700" baseline="-33000" smtClean="0">
                <a:latin typeface="+mj-lt"/>
                <a:cs typeface="Arial" charset="0"/>
              </a:rPr>
              <a:t> </a:t>
            </a:r>
            <a:r>
              <a:rPr lang="en-US" sz="1700" smtClean="0">
                <a:latin typeface="+mj-lt"/>
                <a:cs typeface="Arial" charset="0"/>
              </a:rPr>
              <a:t>(</a:t>
            </a:r>
            <a:r>
              <a:rPr lang="en-US" sz="1700">
                <a:latin typeface="+mj-lt"/>
                <a:cs typeface="Arial" charset="0"/>
              </a:rPr>
              <a:t>Oracle </a:t>
            </a:r>
            <a:r>
              <a:rPr lang="en-US" sz="1700" smtClean="0">
                <a:latin typeface="+mj-lt"/>
                <a:cs typeface="Arial" charset="0"/>
              </a:rPr>
              <a:t>says “W. </a:t>
            </a:r>
            <a:r>
              <a:rPr lang="en-US" sz="1700">
                <a:latin typeface="+mj-lt"/>
                <a:cs typeface="Arial" charset="0"/>
              </a:rPr>
              <a:t>2”)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title"/>
            <p:custDataLst>
              <p:tags r:id="rId40"/>
            </p:custDataLst>
          </p:nvPr>
        </p:nvSpPr>
        <p:spPr>
          <a:xfrm>
            <a:off x="207360" y="313953"/>
            <a:ext cx="870912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Learning One Position of the Secret</a:t>
            </a:r>
          </a:p>
        </p:txBody>
      </p:sp>
    </p:spTree>
    <p:extLst>
      <p:ext uri="{BB962C8B-B14F-4D97-AF65-F5344CB8AC3E}">
        <p14:creationId xmlns:p14="http://schemas.microsoft.com/office/powerpoint/2010/main" val="4102699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nimBg="1"/>
      <p:bldP spid="25619" grpId="0" animBg="1"/>
      <p:bldP spid="256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Learning the Other Positions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633131"/>
            <a:ext cx="8032320" cy="4902275"/>
          </a:xfrm>
          <a:ln/>
        </p:spPr>
        <p:txBody>
          <a:bodyPr tIns="0"/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We can use the decision oracle to learn s(8</a:t>
            </a:r>
            <a:r>
              <a:rPr lang="en-US" smtClean="0">
                <a:latin typeface="+mj-lt"/>
              </a:rPr>
              <a:t>)</a:t>
            </a:r>
            <a:endParaRPr lang="en-US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How do we learn s(2),s(-2), and s(-8</a:t>
            </a:r>
            <a:r>
              <a:rPr lang="en-US" smtClean="0">
                <a:latin typeface="+mj-lt"/>
              </a:rPr>
              <a:t>)?</a:t>
            </a:r>
            <a:endParaRPr lang="en-US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Idea: Permute the input to the oracle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   </a:t>
            </a:r>
            <a:r>
              <a:rPr lang="en-US" sz="2400" smtClean="0">
                <a:latin typeface="+mj-lt"/>
              </a:rPr>
              <a:t>Make </a:t>
            </a:r>
            <a:r>
              <a:rPr lang="en-US" sz="2400">
                <a:latin typeface="+mj-lt"/>
              </a:rPr>
              <a:t>the oracle give us s'(8) for a different, </a:t>
            </a:r>
            <a:r>
              <a:rPr lang="en-US" sz="2400" smtClean="0">
                <a:latin typeface="+mj-lt"/>
              </a:rPr>
              <a:t>but 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smtClean="0">
                <a:latin typeface="+mj-lt"/>
              </a:rPr>
              <a:t>     related</a:t>
            </a:r>
            <a:r>
              <a:rPr lang="en-US" sz="2400">
                <a:latin typeface="+mj-lt"/>
              </a:rPr>
              <a:t>, secret s</a:t>
            </a:r>
            <a:r>
              <a:rPr lang="en-US" sz="2400" smtClean="0">
                <a:latin typeface="+mj-lt"/>
              </a:rPr>
              <a:t>'. 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                From </a:t>
            </a:r>
            <a:r>
              <a:rPr lang="en-US" sz="2400">
                <a:latin typeface="+mj-lt"/>
              </a:rPr>
              <a:t>s'(8) we can recover s(2) </a:t>
            </a:r>
            <a:endParaRPr lang="en-US" sz="2400" smtClean="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                         (</a:t>
            </a:r>
            <a:r>
              <a:rPr lang="en-US" sz="2400">
                <a:latin typeface="+mj-lt"/>
              </a:rPr>
              <a:t>and s(-2) and s(-8))</a:t>
            </a:r>
          </a:p>
        </p:txBody>
      </p:sp>
    </p:spTree>
    <p:extLst>
      <p:ext uri="{BB962C8B-B14F-4D97-AF65-F5344CB8AC3E}">
        <p14:creationId xmlns:p14="http://schemas.microsoft.com/office/powerpoint/2010/main" val="1751156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Possible Swap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736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2297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67417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2537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5738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8085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597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1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2537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5737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8085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s(8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6597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2)</a:t>
            </a: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536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95737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0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8085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e(8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6597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2)</a:t>
            </a:r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2536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27784" y="2564904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24" name="TextBox 23"/>
          <p:cNvSpPr txBox="1"/>
          <p:nvPr/>
        </p:nvSpPr>
        <p:spPr>
          <a:xfrm>
            <a:off x="2609143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25" name="Rectangle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88024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6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074585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59705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8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44825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88026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30" name="Rectangl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73146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</a:t>
            </a:r>
            <a:r>
              <a:rPr lang="en-US" sz="1100" smtClean="0">
                <a:solidFill>
                  <a:srgbClr val="000000"/>
                </a:solidFill>
                <a:latin typeface="+mj-lt"/>
              </a:rPr>
              <a:t>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58266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b(8)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2" name="Rectangle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44825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33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88025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34" name="Rectangl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073145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58265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6" name="Rectangle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644824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37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88025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38" name="Rectangle 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73145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9" name="Rectangle 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58265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644824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01431" y="2576517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42" name="TextBox 41"/>
          <p:cNvSpPr txBox="1"/>
          <p:nvPr/>
        </p:nvSpPr>
        <p:spPr>
          <a:xfrm>
            <a:off x="5201431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43" name="Right Arrow 42"/>
          <p:cNvSpPr/>
          <p:nvPr/>
        </p:nvSpPr>
        <p:spPr>
          <a:xfrm>
            <a:off x="3707904" y="27089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692721" y="5316911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54" name="Rectangle 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9282" y="5318351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264402" y="5318351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49522" y="5319792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57" name="Rectangle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206329" y="5316911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9144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</a:t>
            </a:r>
            <a:r>
              <a:rPr lang="en-US" sz="1100" smtClean="0">
                <a:solidFill>
                  <a:srgbClr val="000000"/>
                </a:solidFill>
                <a:latin typeface="+mj-lt"/>
              </a:rPr>
              <a:t>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77656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b(8)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63128" y="5319792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1176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(</a:t>
            </a:r>
            <a:endParaRPr lang="en-US" sz="4200"/>
          </a:p>
        </p:txBody>
      </p:sp>
      <p:sp>
        <p:nvSpPr>
          <p:cNvPr id="62" name="TextBox 61"/>
          <p:cNvSpPr txBox="1"/>
          <p:nvPr/>
        </p:nvSpPr>
        <p:spPr>
          <a:xfrm>
            <a:off x="3905287" y="509807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,</a:t>
            </a:r>
            <a:endParaRPr lang="en-US" sz="4200"/>
          </a:p>
        </p:txBody>
      </p:sp>
      <p:sp>
        <p:nvSpPr>
          <p:cNvPr id="63" name="TextBox 62"/>
          <p:cNvSpPr txBox="1"/>
          <p:nvPr/>
        </p:nvSpPr>
        <p:spPr>
          <a:xfrm>
            <a:off x="529208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)</a:t>
            </a:r>
            <a:endParaRPr lang="en-US" sz="4200"/>
          </a:p>
        </p:txBody>
      </p:sp>
      <p:sp>
        <p:nvSpPr>
          <p:cNvPr id="64" name="Text Box 3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67544" y="458112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>
                <a:latin typeface="+mj-lt"/>
              </a:rPr>
              <a:t>Send to the decision oracle</a:t>
            </a:r>
          </a:p>
        </p:txBody>
      </p:sp>
      <p:sp>
        <p:nvSpPr>
          <p:cNvPr id="65" name="Text Box 39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73796" y="583673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 smtClean="0">
                <a:latin typeface="+mj-lt"/>
              </a:rPr>
              <a:t>Is this a valid distribution??</a:t>
            </a:r>
            <a:endParaRPr lang="en-US" sz="2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26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Possible Swap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736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2297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67417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2537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5738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8085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597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2537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5737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8085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6597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536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95737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8085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6597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2536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707904" y="27089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692721" y="5316911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4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79282" y="5318351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4402" y="5318351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49522" y="5319792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7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06329" y="5316911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144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77656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63128" y="5319792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1176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(</a:t>
            </a:r>
            <a:endParaRPr lang="en-US" sz="4200"/>
          </a:p>
        </p:txBody>
      </p:sp>
      <p:sp>
        <p:nvSpPr>
          <p:cNvPr id="62" name="TextBox 61"/>
          <p:cNvSpPr txBox="1"/>
          <p:nvPr/>
        </p:nvSpPr>
        <p:spPr>
          <a:xfrm>
            <a:off x="3905287" y="509807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,</a:t>
            </a:r>
            <a:endParaRPr lang="en-US" sz="4200"/>
          </a:p>
        </p:txBody>
      </p:sp>
      <p:sp>
        <p:nvSpPr>
          <p:cNvPr id="63" name="TextBox 62"/>
          <p:cNvSpPr txBox="1"/>
          <p:nvPr/>
        </p:nvSpPr>
        <p:spPr>
          <a:xfrm>
            <a:off x="529208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)</a:t>
            </a:r>
            <a:endParaRPr lang="en-US" sz="4200"/>
          </a:p>
        </p:txBody>
      </p:sp>
      <p:sp>
        <p:nvSpPr>
          <p:cNvPr id="64" name="Text Box 3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7544" y="458112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>
                <a:latin typeface="+mj-lt"/>
              </a:rPr>
              <a:t>Send to the decision oracle</a:t>
            </a:r>
          </a:p>
        </p:txBody>
      </p:sp>
      <p:sp>
        <p:nvSpPr>
          <p:cNvPr id="65" name="Text Box 3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3796" y="583673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 smtClean="0">
                <a:latin typeface="+mj-lt"/>
              </a:rPr>
              <a:t>Is this a valid distribution??</a:t>
            </a:r>
            <a:endParaRPr lang="en-US" sz="2600">
              <a:latin typeface="+mj-lt"/>
            </a:endParaRPr>
          </a:p>
        </p:txBody>
      </p:sp>
      <p:sp>
        <p:nvSpPr>
          <p:cNvPr id="66" name="Rectangle 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924967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7" name="Rectangle 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211528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8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96648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9" name="Rectangle 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1768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0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924969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1008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2" name="Rectangle 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9520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3" name="Rectangle 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81768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74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924968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1008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6" name="Rectangle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9520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7" name="Rectangle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781767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8" name="Rectangle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924968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9" name="Rectangle 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008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Rectangle 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49520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Rectangle 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781767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27784" y="2564904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5" name="TextBox 84"/>
          <p:cNvSpPr txBox="1"/>
          <p:nvPr/>
        </p:nvSpPr>
        <p:spPr>
          <a:xfrm>
            <a:off x="2609143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86" name="TextBox 85"/>
          <p:cNvSpPr txBox="1"/>
          <p:nvPr/>
        </p:nvSpPr>
        <p:spPr>
          <a:xfrm>
            <a:off x="5345447" y="2576517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7" name="TextBox 86"/>
          <p:cNvSpPr txBox="1"/>
          <p:nvPr/>
        </p:nvSpPr>
        <p:spPr>
          <a:xfrm>
            <a:off x="5345447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2" name="TextBox 1"/>
          <p:cNvSpPr txBox="1"/>
          <p:nvPr/>
        </p:nvSpPr>
        <p:spPr>
          <a:xfrm>
            <a:off x="65542" y="1931960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5 - 3x + 4x</a:t>
            </a:r>
            <a:r>
              <a:rPr lang="en-US" sz="2200" baseline="30000" smtClean="0"/>
              <a:t>2</a:t>
            </a:r>
            <a:r>
              <a:rPr lang="en-US" sz="2200" smtClean="0"/>
              <a:t> + 3x</a:t>
            </a:r>
            <a:r>
              <a:rPr lang="en-US" sz="2200" baseline="30000" smtClean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2" y="2285372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+ x + 7x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5x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8" name="TextBox 87"/>
          <p:cNvSpPr txBox="1"/>
          <p:nvPr/>
        </p:nvSpPr>
        <p:spPr>
          <a:xfrm>
            <a:off x="107502" y="291904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x </a:t>
            </a:r>
            <a:r>
              <a:rPr lang="en-US" sz="2200" smtClean="0"/>
              <a:t>- x</a:t>
            </a:r>
            <a:r>
              <a:rPr lang="en-US" sz="2200" baseline="30000" smtClean="0"/>
              <a:t>2</a:t>
            </a:r>
            <a:r>
              <a:rPr lang="en-US" sz="2200" smtClean="0"/>
              <a:t> 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9" name="TextBox 88"/>
          <p:cNvSpPr txBox="1"/>
          <p:nvPr/>
        </p:nvSpPr>
        <p:spPr>
          <a:xfrm>
            <a:off x="107504" y="36391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+2x - x</a:t>
            </a:r>
            <a:r>
              <a:rPr lang="en-US" sz="2200" baseline="30000" smtClean="0"/>
              <a:t>2</a:t>
            </a:r>
            <a:r>
              <a:rPr lang="en-US" sz="2200" smtClean="0"/>
              <a:t> </a:t>
            </a:r>
            <a:r>
              <a:rPr lang="en-US" sz="2200"/>
              <a:t>- 4</a:t>
            </a:r>
            <a:r>
              <a:rPr lang="en-US" sz="2200" smtClean="0"/>
              <a:t>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0" name="TextBox 89"/>
          <p:cNvSpPr txBox="1"/>
          <p:nvPr/>
        </p:nvSpPr>
        <p:spPr>
          <a:xfrm>
            <a:off x="6228184" y="1908051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+ x + 8x</a:t>
            </a:r>
            <a:r>
              <a:rPr lang="en-US" sz="2200" baseline="30000" smtClean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228184" y="2325940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</a:t>
            </a:r>
            <a:r>
              <a:rPr lang="en-US" sz="2200" smtClean="0"/>
              <a:t>- </a:t>
            </a:r>
            <a:r>
              <a:rPr lang="en-US" sz="2200"/>
              <a:t>x </a:t>
            </a:r>
            <a:r>
              <a:rPr lang="en-US" sz="2200" smtClean="0"/>
              <a:t>- 5x</a:t>
            </a:r>
            <a:r>
              <a:rPr lang="en-US" sz="2200" baseline="30000" smtClean="0"/>
              <a:t>2</a:t>
            </a:r>
            <a:r>
              <a:rPr lang="en-US" sz="2200" smtClean="0"/>
              <a:t> </a:t>
            </a:r>
            <a:r>
              <a:rPr lang="en-US" sz="2200"/>
              <a:t>- </a:t>
            </a:r>
            <a:r>
              <a:rPr lang="en-US" sz="2200" smtClean="0"/>
              <a:t>7x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2" name="TextBox 91"/>
          <p:cNvSpPr txBox="1"/>
          <p:nvPr/>
        </p:nvSpPr>
        <p:spPr>
          <a:xfrm>
            <a:off x="6228184" y="295961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</a:t>
            </a:r>
            <a:r>
              <a:rPr lang="en-US" sz="2200" smtClean="0"/>
              <a:t>3x - 6x</a:t>
            </a:r>
            <a:r>
              <a:rPr lang="en-US" sz="2200" baseline="30000" smtClean="0"/>
              <a:t>2</a:t>
            </a:r>
            <a:r>
              <a:rPr lang="en-US" sz="2200" smtClean="0"/>
              <a:t> + 3x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3" name="TextBox 92"/>
          <p:cNvSpPr txBox="1"/>
          <p:nvPr/>
        </p:nvSpPr>
        <p:spPr>
          <a:xfrm>
            <a:off x="6300190" y="36450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+6x + 6x</a:t>
            </a:r>
            <a:r>
              <a:rPr lang="en-US" sz="2200" baseline="30000" smtClean="0"/>
              <a:t>2</a:t>
            </a:r>
            <a:endParaRPr lang="en-US" sz="2200" baseline="30000"/>
          </a:p>
        </p:txBody>
      </p:sp>
      <p:sp>
        <p:nvSpPr>
          <p:cNvPr id="5" name="Oval 4"/>
          <p:cNvSpPr/>
          <p:nvPr/>
        </p:nvSpPr>
        <p:spPr>
          <a:xfrm>
            <a:off x="6010533" y="2919044"/>
            <a:ext cx="2449899" cy="5785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24128" y="2607295"/>
            <a:ext cx="346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WRONG DISTRIBUTION !!</a:t>
            </a:r>
            <a:endParaRPr 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7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8" grpId="0"/>
      <p:bldP spid="89" grpId="0"/>
      <p:bldP spid="90" grpId="0"/>
      <p:bldP spid="91" grpId="0"/>
      <p:bldP spid="92" grpId="0"/>
      <p:bldP spid="93" grpId="0"/>
      <p:bldP spid="5" grpId="0" animBg="1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Automorphisms of </a:t>
            </a:r>
            <a:r>
              <a:rPr lang="en-US"/>
              <a:t>R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795869"/>
            <a:ext cx="8032320" cy="3673825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2000" y="1484797"/>
            <a:ext cx="7879680" cy="96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2900">
                <a:solidFill>
                  <a:srgbClr val="000080"/>
                </a:solidFill>
                <a:latin typeface="+mj-lt"/>
              </a:rPr>
              <a:t>x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4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+1 = (x-2)(x-2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3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)(x-2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5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)(x-2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7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) mod 17</a:t>
            </a:r>
          </a:p>
        </p:txBody>
      </p:sp>
      <p:graphicFrame>
        <p:nvGraphicFramePr>
          <p:cNvPr id="28676" name="Group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72556040"/>
              </p:ext>
            </p:extLst>
          </p:nvPr>
        </p:nvGraphicFramePr>
        <p:xfrm>
          <a:off x="1888832" y="2625409"/>
          <a:ext cx="4603680" cy="188026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20160"/>
                <a:gridCol w="920160"/>
                <a:gridCol w="921600"/>
                <a:gridCol w="920160"/>
                <a:gridCol w="921600"/>
              </a:tblGrid>
              <a:tr h="37605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3300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3300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600" b="0" i="0" u="none" strike="noStrike" cap="none" normalizeH="0" baseline="3300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</a:tbl>
          </a:graphicData>
        </a:graphic>
      </p:graphicFrame>
      <p:sp>
        <p:nvSpPr>
          <p:cNvPr id="28762" name="Line 9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561633" y="2799666"/>
            <a:ext cx="103968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8765" name="Text Box 9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23888" y="2592284"/>
            <a:ext cx="1547664" cy="66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mtClean="0">
                <a:latin typeface="+mj-lt"/>
              </a:rPr>
              <a:t>roots of </a:t>
            </a:r>
            <a:r>
              <a:rPr lang="en-US">
                <a:solidFill>
                  <a:schemeClr val="tx1"/>
                </a:solidFill>
              </a:rPr>
              <a:t>x</a:t>
            </a:r>
            <a:r>
              <a:rPr lang="en-US" baseline="33000">
                <a:solidFill>
                  <a:schemeClr val="tx1"/>
                </a:solidFill>
              </a:rPr>
              <a:t>4</a:t>
            </a:r>
            <a:r>
              <a:rPr lang="en-US">
                <a:solidFill>
                  <a:schemeClr val="tx1"/>
                </a:solidFill>
              </a:rPr>
              <a:t>+1</a:t>
            </a:r>
            <a:r>
              <a:rPr lang="en-US" smtClean="0">
                <a:latin typeface="+mj-lt"/>
              </a:rPr>
              <a:t> </a:t>
            </a:r>
            <a:endParaRPr lang="en-US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3379639"/>
            <a:ext cx="791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/>
              <a:t>z(x)</a:t>
            </a:r>
            <a:endParaRPr lang="en-US" sz="2200">
              <a:solidFill>
                <a:srgbClr val="000080"/>
              </a:solidFill>
              <a:latin typeface="Comic Sans MS" pitchFamily="64" charset="0"/>
              <a:ea typeface="MS Gothic" charset="-128"/>
            </a:endParaRPr>
          </a:p>
          <a:p>
            <a:endParaRPr lang="en-US" sz="22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83568" y="3212976"/>
            <a:ext cx="115212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3568" y="3565541"/>
            <a:ext cx="1152128" cy="7948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3568" y="3645024"/>
            <a:ext cx="1152128" cy="28803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3568" y="3645024"/>
            <a:ext cx="1152128" cy="72008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27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139696"/>
            <a:ext cx="8228160" cy="1412788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Automorphisms of R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795869"/>
            <a:ext cx="8032320" cy="4879232"/>
          </a:xfrm>
          <a:ln/>
        </p:spPr>
        <p:txBody>
          <a:bodyPr tIns="0">
            <a:normAutofit/>
          </a:bodyPr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 baseline="33000" smtClean="0">
                <a:latin typeface="+mj-lt"/>
              </a:rPr>
              <a:t>3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6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9  </a:t>
            </a:r>
            <a:r>
              <a:rPr lang="en-US" sz="2200">
                <a:latin typeface="+mj-lt"/>
              </a:rPr>
              <a:t>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 - 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 baseline="33000" smtClean="0">
                <a:latin typeface="+mj-lt"/>
              </a:rPr>
              <a:t>5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5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10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15  </a:t>
            </a:r>
            <a:r>
              <a:rPr lang="en-US" sz="2200">
                <a:latin typeface="+mj-lt"/>
              </a:rPr>
              <a:t>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-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 - 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 baseline="33000" smtClean="0">
                <a:latin typeface="+mj-lt"/>
              </a:rPr>
              <a:t>7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7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14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21  </a:t>
            </a:r>
            <a:r>
              <a:rPr lang="en-US" sz="2200">
                <a:latin typeface="+mj-lt"/>
              </a:rPr>
              <a:t>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-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 - 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 - 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baseline="3300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4128575"/>
            <a:ext cx="8784976" cy="884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If coefficients of </a:t>
            </a:r>
            <a:r>
              <a:rPr lang="en-US" sz="2200" smtClean="0"/>
              <a:t>z(x</a:t>
            </a:r>
            <a:r>
              <a:rPr lang="en-US" sz="2200"/>
              <a:t>) have distribution D symmetric around 0, then so do </a:t>
            </a:r>
            <a:r>
              <a:rPr lang="en-US" sz="2200" smtClean="0"/>
              <a:t>the coefficients </a:t>
            </a:r>
            <a:r>
              <a:rPr lang="en-US" sz="2200"/>
              <a:t>of </a:t>
            </a:r>
            <a:r>
              <a:rPr lang="en-US" sz="2200" smtClean="0"/>
              <a:t>z(x</a:t>
            </a:r>
            <a:r>
              <a:rPr lang="en-US" sz="2200" baseline="33000" smtClean="0"/>
              <a:t>3</a:t>
            </a:r>
            <a:r>
              <a:rPr lang="en-US" sz="2200"/>
              <a:t>), </a:t>
            </a:r>
            <a:r>
              <a:rPr lang="en-US" sz="2200" smtClean="0"/>
              <a:t>z(x</a:t>
            </a:r>
            <a:r>
              <a:rPr lang="en-US" sz="2200" baseline="33000" smtClean="0"/>
              <a:t>5</a:t>
            </a:r>
            <a:r>
              <a:rPr lang="en-US" sz="2200"/>
              <a:t>), </a:t>
            </a:r>
            <a:r>
              <a:rPr lang="en-US" sz="2200" smtClean="0"/>
              <a:t>z(x</a:t>
            </a:r>
            <a:r>
              <a:rPr lang="en-US" sz="2200" baseline="33000" smtClean="0"/>
              <a:t>7</a:t>
            </a:r>
            <a:r>
              <a:rPr lang="en-US" sz="2200"/>
              <a:t>) </a:t>
            </a:r>
            <a:r>
              <a:rPr lang="en-US" sz="2200" smtClean="0"/>
              <a:t>!!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66592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Correct Swap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736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2297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67417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2537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5738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8085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597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2537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5737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8085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6597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536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95737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8085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6597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2536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707904" y="27089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692721" y="5069413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4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79282" y="507085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4402" y="5070853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49522" y="507229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7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06329" y="5069413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1449" y="507085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776569" y="507085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63128" y="507229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11760" y="4837686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(</a:t>
            </a:r>
            <a:endParaRPr lang="en-US" sz="4200"/>
          </a:p>
        </p:txBody>
      </p:sp>
      <p:sp>
        <p:nvSpPr>
          <p:cNvPr id="62" name="TextBox 61"/>
          <p:cNvSpPr txBox="1"/>
          <p:nvPr/>
        </p:nvSpPr>
        <p:spPr>
          <a:xfrm>
            <a:off x="3905287" y="4850576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,</a:t>
            </a:r>
            <a:endParaRPr lang="en-US" sz="4200"/>
          </a:p>
        </p:txBody>
      </p:sp>
      <p:sp>
        <p:nvSpPr>
          <p:cNvPr id="63" name="TextBox 62"/>
          <p:cNvSpPr txBox="1"/>
          <p:nvPr/>
        </p:nvSpPr>
        <p:spPr>
          <a:xfrm>
            <a:off x="5292080" y="4837686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)</a:t>
            </a:r>
            <a:endParaRPr lang="en-US" sz="4200"/>
          </a:p>
        </p:txBody>
      </p:sp>
      <p:sp>
        <p:nvSpPr>
          <p:cNvPr id="64" name="Text Box 3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7544" y="4333630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>
                <a:latin typeface="+mj-lt"/>
              </a:rPr>
              <a:t>Send to the decision oracle</a:t>
            </a:r>
          </a:p>
        </p:txBody>
      </p:sp>
      <p:sp>
        <p:nvSpPr>
          <p:cNvPr id="66" name="Rectangle 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24967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7" name="Rectangle 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211528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8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96648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9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781768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0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924969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1008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2" name="Rectangle 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49520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3" name="Rectangle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781768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" name="Rectangle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924968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21008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6" name="Rectangle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9520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7" name="Rectangle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81767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8" name="Rectangle 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924968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9" name="Rectangl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21008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Rectangle 7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520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Rectangle 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781767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27784" y="2564904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5" name="TextBox 84"/>
          <p:cNvSpPr txBox="1"/>
          <p:nvPr/>
        </p:nvSpPr>
        <p:spPr>
          <a:xfrm>
            <a:off x="2609143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86" name="TextBox 85"/>
          <p:cNvSpPr txBox="1"/>
          <p:nvPr/>
        </p:nvSpPr>
        <p:spPr>
          <a:xfrm>
            <a:off x="5345447" y="2576517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7" name="TextBox 86"/>
          <p:cNvSpPr txBox="1"/>
          <p:nvPr/>
        </p:nvSpPr>
        <p:spPr>
          <a:xfrm>
            <a:off x="5345447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2" name="TextBox 1"/>
          <p:cNvSpPr txBox="1"/>
          <p:nvPr/>
        </p:nvSpPr>
        <p:spPr>
          <a:xfrm>
            <a:off x="65542" y="1931960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5 - 3x + 4x</a:t>
            </a:r>
            <a:r>
              <a:rPr lang="en-US" sz="2200" baseline="30000" smtClean="0"/>
              <a:t>2</a:t>
            </a:r>
            <a:r>
              <a:rPr lang="en-US" sz="2200" smtClean="0"/>
              <a:t> + 3x</a:t>
            </a:r>
            <a:r>
              <a:rPr lang="en-US" sz="2200" baseline="30000" smtClean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2" y="2285372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+ x + 7x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5x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8" name="TextBox 87"/>
          <p:cNvSpPr txBox="1"/>
          <p:nvPr/>
        </p:nvSpPr>
        <p:spPr>
          <a:xfrm>
            <a:off x="107502" y="291904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x </a:t>
            </a:r>
            <a:r>
              <a:rPr lang="en-US" sz="2200" smtClean="0"/>
              <a:t>- x</a:t>
            </a:r>
            <a:r>
              <a:rPr lang="en-US" sz="2200" baseline="30000" smtClean="0"/>
              <a:t>2</a:t>
            </a:r>
            <a:r>
              <a:rPr lang="en-US" sz="2200" smtClean="0"/>
              <a:t> 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9" name="TextBox 88"/>
          <p:cNvSpPr txBox="1"/>
          <p:nvPr/>
        </p:nvSpPr>
        <p:spPr>
          <a:xfrm>
            <a:off x="107504" y="36391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+ 2x - x</a:t>
            </a:r>
            <a:r>
              <a:rPr lang="en-US" sz="2200" baseline="30000" smtClean="0"/>
              <a:t>2</a:t>
            </a:r>
            <a:r>
              <a:rPr lang="en-US" sz="2200" smtClean="0"/>
              <a:t> </a:t>
            </a:r>
            <a:r>
              <a:rPr lang="en-US" sz="2200"/>
              <a:t>- 4</a:t>
            </a:r>
            <a:r>
              <a:rPr lang="en-US" sz="2200" smtClean="0"/>
              <a:t>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0" name="TextBox 89"/>
          <p:cNvSpPr txBox="1"/>
          <p:nvPr/>
        </p:nvSpPr>
        <p:spPr>
          <a:xfrm>
            <a:off x="6228184" y="1908051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+ 3x - 4x</a:t>
            </a:r>
            <a:r>
              <a:rPr lang="en-US" sz="2200" baseline="30000" smtClean="0"/>
              <a:t>2</a:t>
            </a:r>
            <a:r>
              <a:rPr lang="en-US" sz="2200" smtClean="0"/>
              <a:t> - 3x</a:t>
            </a:r>
            <a:r>
              <a:rPr lang="en-US" sz="2200" baseline="30000" smtClean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228184" y="2325940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</a:t>
            </a:r>
            <a:r>
              <a:rPr lang="en-US" sz="2200" smtClean="0"/>
              <a:t>- 5x - 7x</a:t>
            </a:r>
            <a:r>
              <a:rPr lang="en-US" sz="2200" baseline="30000" smtClean="0"/>
              <a:t>2</a:t>
            </a:r>
            <a:r>
              <a:rPr lang="en-US" sz="2200" smtClean="0"/>
              <a:t>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2" name="TextBox 91"/>
          <p:cNvSpPr txBox="1"/>
          <p:nvPr/>
        </p:nvSpPr>
        <p:spPr>
          <a:xfrm>
            <a:off x="6228184" y="295961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</a:t>
            </a:r>
            <a:r>
              <a:rPr lang="en-US" sz="2200" smtClean="0"/>
              <a:t>x + x</a:t>
            </a:r>
            <a:r>
              <a:rPr lang="en-US" sz="2200" baseline="30000" smtClean="0"/>
              <a:t>2</a:t>
            </a:r>
            <a:r>
              <a:rPr lang="en-US" sz="2200" smtClean="0"/>
              <a:t>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3" name="TextBox 92"/>
          <p:cNvSpPr txBox="1"/>
          <p:nvPr/>
        </p:nvSpPr>
        <p:spPr>
          <a:xfrm>
            <a:off x="6300190" y="36450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-6 -4x + x</a:t>
            </a:r>
            <a:r>
              <a:rPr lang="en-US" sz="2200" baseline="30000" smtClean="0"/>
              <a:t>2 </a:t>
            </a:r>
            <a:r>
              <a:rPr lang="en-US" sz="2200" smtClean="0"/>
              <a:t>+2x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23" name="Oval 22"/>
          <p:cNvSpPr/>
          <p:nvPr/>
        </p:nvSpPr>
        <p:spPr>
          <a:xfrm>
            <a:off x="5098881" y="1639252"/>
            <a:ext cx="493132" cy="2736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098648" y="1612960"/>
            <a:ext cx="493132" cy="2736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80857" y="1772816"/>
            <a:ext cx="27465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496" y="5589240"/>
            <a:ext cx="6120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smtClean="0"/>
              <a:t>This will recover s(2).  </a:t>
            </a:r>
          </a:p>
          <a:p>
            <a:pPr algn="ctr"/>
            <a:r>
              <a:rPr lang="en-US" sz="2100" smtClean="0"/>
              <a:t>Repeat the analogous procedure to recover s(-2), s(-8)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28974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Caveat …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2112351"/>
            <a:ext cx="8784976" cy="365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rgbClr val="0070C0"/>
                </a:solidFill>
              </a:rPr>
              <a:t>“If </a:t>
            </a:r>
            <a:r>
              <a:rPr lang="en-US" sz="2200">
                <a:solidFill>
                  <a:srgbClr val="0070C0"/>
                </a:solidFill>
              </a:rPr>
              <a:t>coefficients of </a:t>
            </a:r>
            <a:r>
              <a:rPr lang="en-US" sz="2200" smtClean="0">
                <a:solidFill>
                  <a:srgbClr val="0070C0"/>
                </a:solidFill>
              </a:rPr>
              <a:t>z(x</a:t>
            </a:r>
            <a:r>
              <a:rPr lang="en-US" sz="2200">
                <a:solidFill>
                  <a:srgbClr val="0070C0"/>
                </a:solidFill>
              </a:rPr>
              <a:t>) have distribution D symmetric around 0, then so do </a:t>
            </a:r>
            <a:r>
              <a:rPr lang="en-US" sz="2200" smtClean="0">
                <a:solidFill>
                  <a:srgbClr val="0070C0"/>
                </a:solidFill>
              </a:rPr>
              <a:t>the coefficients </a:t>
            </a:r>
            <a:r>
              <a:rPr lang="en-US" sz="2200">
                <a:solidFill>
                  <a:srgbClr val="0070C0"/>
                </a:solidFill>
              </a:rPr>
              <a:t>of </a:t>
            </a:r>
            <a:r>
              <a:rPr lang="en-US" sz="2200" smtClean="0">
                <a:solidFill>
                  <a:srgbClr val="0070C0"/>
                </a:solidFill>
              </a:rPr>
              <a:t>z(x</a:t>
            </a:r>
            <a:r>
              <a:rPr lang="en-US" sz="2200" baseline="33000" smtClean="0">
                <a:solidFill>
                  <a:srgbClr val="0070C0"/>
                </a:solidFill>
              </a:rPr>
              <a:t>3</a:t>
            </a:r>
            <a:r>
              <a:rPr lang="en-US" sz="2200">
                <a:solidFill>
                  <a:srgbClr val="0070C0"/>
                </a:solidFill>
              </a:rPr>
              <a:t>), </a:t>
            </a:r>
            <a:r>
              <a:rPr lang="en-US" sz="2200" smtClean="0">
                <a:solidFill>
                  <a:srgbClr val="0070C0"/>
                </a:solidFill>
              </a:rPr>
              <a:t>z(x</a:t>
            </a:r>
            <a:r>
              <a:rPr lang="en-US" sz="2200" baseline="33000" smtClean="0">
                <a:solidFill>
                  <a:srgbClr val="0070C0"/>
                </a:solidFill>
              </a:rPr>
              <a:t>5</a:t>
            </a:r>
            <a:r>
              <a:rPr lang="en-US" sz="2200">
                <a:solidFill>
                  <a:srgbClr val="0070C0"/>
                </a:solidFill>
              </a:rPr>
              <a:t>), </a:t>
            </a:r>
            <a:r>
              <a:rPr lang="en-US" sz="2200" smtClean="0">
                <a:solidFill>
                  <a:srgbClr val="0070C0"/>
                </a:solidFill>
              </a:rPr>
              <a:t>z(x</a:t>
            </a:r>
            <a:r>
              <a:rPr lang="en-US" sz="2200" baseline="33000" smtClean="0">
                <a:solidFill>
                  <a:srgbClr val="0070C0"/>
                </a:solidFill>
              </a:rPr>
              <a:t>7</a:t>
            </a:r>
            <a:r>
              <a:rPr lang="en-US" sz="2200">
                <a:solidFill>
                  <a:srgbClr val="0070C0"/>
                </a:solidFill>
              </a:rPr>
              <a:t>) </a:t>
            </a:r>
            <a:r>
              <a:rPr lang="en-US" sz="2200" smtClean="0">
                <a:solidFill>
                  <a:srgbClr val="0070C0"/>
                </a:solidFill>
              </a:rPr>
              <a:t>!! ”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This only holds true for Z[x]/(x</a:t>
            </a:r>
            <a:r>
              <a:rPr lang="en-US" sz="2200" baseline="30000" smtClean="0"/>
              <a:t>n</a:t>
            </a:r>
            <a:r>
              <a:rPr lang="en-US" sz="2200" smtClean="0"/>
              <a:t>+1)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The correct error distribution is somewhat different for other polynomials.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Can work with all </a:t>
            </a:r>
            <a:r>
              <a:rPr lang="en-US" sz="2200" i="1" smtClean="0"/>
              <a:t>cyclotomic </a:t>
            </a:r>
            <a:r>
              <a:rPr lang="en-US" sz="2200" smtClean="0"/>
              <a:t>polynomials.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6774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Ring-LWE cryptosystem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46880" y="2046454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307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9104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8960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6411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2496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8528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83840" y="2046454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u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1120" y="2737727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24960" y="2737727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85280" y="2737727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613664" y="2708920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v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715488" y="3997330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v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544928" y="3997330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u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028768" y="3997330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4544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96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9680" y="272241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48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912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68064" y="2737727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99328" y="399733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-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79600" y="3997330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63440" y="3997330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823760" y="3997330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78160" y="398201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705016" y="3982018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188856" y="3982018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949176" y="3982018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03576" y="398201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502136" y="3982018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5760" y="4880672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7840" y="4880672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201680" y="4880672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962000" y="4880672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16400" y="4880672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791440" y="4880672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45840" y="486536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48392" y="4880672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932232" y="4880672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692552" y="4880672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6952" y="4880672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245512" y="4880672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48720" y="5848453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132560" y="5848453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892880" y="5848453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47280" y="5833142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722320" y="5848453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06160" y="5848453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040824" y="5848453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39424" y="397908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41008" y="398201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-</a:t>
            </a:r>
          </a:p>
        </p:txBody>
      </p:sp>
      <p:sp>
        <p:nvSpPr>
          <p:cNvPr id="58" name="Left Bracket 57"/>
          <p:cNvSpPr/>
          <p:nvPr/>
        </p:nvSpPr>
        <p:spPr bwMode="auto">
          <a:xfrm>
            <a:off x="3635896" y="3774636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0" name="Left Bracket 59"/>
          <p:cNvSpPr/>
          <p:nvPr/>
        </p:nvSpPr>
        <p:spPr bwMode="auto">
          <a:xfrm flipH="1">
            <a:off x="5294776" y="3774636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1" name="Left Bracket 60"/>
          <p:cNvSpPr/>
          <p:nvPr/>
        </p:nvSpPr>
        <p:spPr bwMode="auto">
          <a:xfrm>
            <a:off x="4379272" y="4673290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2" name="Left Bracket 61"/>
          <p:cNvSpPr/>
          <p:nvPr/>
        </p:nvSpPr>
        <p:spPr bwMode="auto">
          <a:xfrm flipH="1">
            <a:off x="6038152" y="4673290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02792" y="486536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-</a:t>
            </a:r>
          </a:p>
        </p:txBody>
      </p:sp>
      <p:sp>
        <p:nvSpPr>
          <p:cNvPr id="64" name="Left Bracket 63"/>
          <p:cNvSpPr/>
          <p:nvPr/>
        </p:nvSpPr>
        <p:spPr bwMode="auto">
          <a:xfrm>
            <a:off x="648720" y="4673290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5" name="Left Bracket 64"/>
          <p:cNvSpPr/>
          <p:nvPr/>
        </p:nvSpPr>
        <p:spPr bwMode="auto">
          <a:xfrm flipH="1">
            <a:off x="2307600" y="4673290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76720" y="5848454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-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26104" y="5848454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cxnSp>
        <p:nvCxnSpPr>
          <p:cNvPr id="70" name="Straight Arrow Connector 69"/>
          <p:cNvCxnSpPr>
            <a:endCxn id="6" idx="2"/>
          </p:cNvCxnSpPr>
          <p:nvPr/>
        </p:nvCxnSpPr>
        <p:spPr bwMode="auto">
          <a:xfrm flipH="1" flipV="1">
            <a:off x="1254240" y="2530346"/>
            <a:ext cx="1036800" cy="7065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endCxn id="9" idx="2"/>
          </p:cNvCxnSpPr>
          <p:nvPr/>
        </p:nvCxnSpPr>
        <p:spPr bwMode="auto">
          <a:xfrm flipV="1">
            <a:off x="2498400" y="2530346"/>
            <a:ext cx="898560" cy="7065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1807200" y="3236930"/>
            <a:ext cx="172800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dirty="0">
                <a:latin typeface="+mj-lt"/>
              </a:rPr>
              <a:t>Public Key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807136" y="2729085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72200" y="270892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645112" y="3999253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99512" y="397908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621456" y="4889325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75856" y="486916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5741456" y="5825429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95856" y="5805264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cxnSp>
        <p:nvCxnSpPr>
          <p:cNvPr id="79" name="Straight Arrow Connector 78"/>
          <p:cNvCxnSpPr>
            <a:endCxn id="7" idx="0"/>
          </p:cNvCxnSpPr>
          <p:nvPr/>
        </p:nvCxnSpPr>
        <p:spPr bwMode="auto">
          <a:xfrm>
            <a:off x="1046880" y="1700808"/>
            <a:ext cx="691200" cy="345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Box 79"/>
          <p:cNvSpPr txBox="1"/>
          <p:nvPr/>
        </p:nvSpPr>
        <p:spPr>
          <a:xfrm>
            <a:off x="130320" y="1278498"/>
            <a:ext cx="172800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dirty="0" smtClean="0">
                <a:latin typeface="+mj-lt"/>
              </a:rPr>
              <a:t>Secret Key</a:t>
            </a:r>
            <a:endParaRPr lang="en-US" sz="2200" dirty="0">
              <a:latin typeface="+mj-lt"/>
            </a:endParaRPr>
          </a:p>
        </p:txBody>
      </p:sp>
      <p:sp>
        <p:nvSpPr>
          <p:cNvPr id="59" name="Left Brace 58"/>
          <p:cNvSpPr/>
          <p:nvPr/>
        </p:nvSpPr>
        <p:spPr>
          <a:xfrm rot="5400000">
            <a:off x="6250760" y="56008"/>
            <a:ext cx="239992" cy="34592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520517" y="1182521"/>
            <a:ext cx="172800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dirty="0" smtClean="0">
                <a:latin typeface="+mj-lt"/>
              </a:rPr>
              <a:t>Encryption</a:t>
            </a:r>
            <a:endParaRPr lang="en-US" sz="2200" dirty="0">
              <a:latin typeface="+mj-lt"/>
            </a:endParaRPr>
          </a:p>
        </p:txBody>
      </p:sp>
      <p:sp>
        <p:nvSpPr>
          <p:cNvPr id="82" name="Left Brace 81"/>
          <p:cNvSpPr/>
          <p:nvPr/>
        </p:nvSpPr>
        <p:spPr>
          <a:xfrm rot="5400000">
            <a:off x="7460648" y="2937540"/>
            <a:ext cx="239992" cy="17256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876256" y="3356992"/>
            <a:ext cx="172800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dirty="0" smtClean="0">
                <a:latin typeface="+mj-lt"/>
              </a:rPr>
              <a:t>Decryption</a:t>
            </a:r>
            <a:endParaRPr lang="en-US" sz="2200" dirty="0">
              <a:latin typeface="+mj-lt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085176" y="5835535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39576" y="581537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2921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4" grpId="0" animBg="1"/>
      <p:bldP spid="55" grpId="0" animBg="1"/>
      <p:bldP spid="57" grpId="0"/>
      <p:bldP spid="58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  <p:bldP spid="66" grpId="0"/>
      <p:bldP spid="67" grpId="0"/>
      <p:bldP spid="73" grpId="0"/>
      <p:bldP spid="68" grpId="0" animBg="1"/>
      <p:bldP spid="69" grpId="0"/>
      <p:bldP spid="71" grpId="0" animBg="1"/>
      <p:bldP spid="74" grpId="0"/>
      <p:bldP spid="75" grpId="0" animBg="1"/>
      <p:bldP spid="76" grpId="0"/>
      <p:bldP spid="77" grpId="0" animBg="1"/>
      <p:bldP spid="78" grpId="0"/>
      <p:bldP spid="80" grpId="0"/>
      <p:bldP spid="59" grpId="0" animBg="1"/>
      <p:bldP spid="81" grpId="0"/>
      <p:bldP spid="82" grpId="0" animBg="1"/>
      <p:bldP spid="83" grpId="0"/>
      <p:bldP spid="84" grpId="0" animBg="1"/>
      <p:bldP spid="8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46880" y="2046454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307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s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9104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8960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t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6411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r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2496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8528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83840" y="2046454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4544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96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48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912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4" name="Straight Arrow Connector 3"/>
          <p:cNvCxnSpPr>
            <a:endCxn id="6" idx="2"/>
          </p:cNvCxnSpPr>
          <p:nvPr/>
        </p:nvCxnSpPr>
        <p:spPr bwMode="auto">
          <a:xfrm flipH="1" flipV="1">
            <a:off x="1254240" y="2530345"/>
            <a:ext cx="1036800" cy="1659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>
            <a:endCxn id="9" idx="2"/>
          </p:cNvCxnSpPr>
          <p:nvPr/>
        </p:nvCxnSpPr>
        <p:spPr bwMode="auto">
          <a:xfrm flipV="1">
            <a:off x="2705760" y="2530345"/>
            <a:ext cx="691200" cy="1659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3" idx="1"/>
          </p:cNvCxnSpPr>
          <p:nvPr/>
        </p:nvCxnSpPr>
        <p:spPr bwMode="auto">
          <a:xfrm flipV="1">
            <a:off x="3396960" y="2288400"/>
            <a:ext cx="3386880" cy="190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endCxn id="30" idx="2"/>
          </p:cNvCxnSpPr>
          <p:nvPr/>
        </p:nvCxnSpPr>
        <p:spPr bwMode="auto">
          <a:xfrm flipV="1">
            <a:off x="3970136" y="3192811"/>
            <a:ext cx="3850888" cy="996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1738080" y="4327654"/>
            <a:ext cx="428544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+mj-lt"/>
              </a:rPr>
              <a:t>Pseudorandom??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641120" y="2737727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24960" y="2737727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885280" y="2737727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613664" y="2708920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v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39680" y="272241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68064" y="2737727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807136" y="2729085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2200" y="270892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939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36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800"/>
              <a:t>Cyclic Lattices = Ideals in </a:t>
            </a:r>
            <a:r>
              <a:rPr lang="en-US" sz="3800" b="1"/>
              <a:t>Z</a:t>
            </a:r>
            <a:r>
              <a:rPr lang="en-US" sz="3800"/>
              <a:t>[x]/(x</a:t>
            </a:r>
            <a:r>
              <a:rPr lang="en-US" sz="3800" baseline="33000"/>
              <a:t>n</a:t>
            </a:r>
            <a:r>
              <a:rPr lang="en-US" sz="3800"/>
              <a:t>-1)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9702" y="1340768"/>
            <a:ext cx="7257006" cy="3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 A set L 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 is a </a:t>
            </a:r>
            <a:r>
              <a:rPr lang="en-US" sz="2200" i="1" dirty="0">
                <a:latin typeface="+mj-lt"/>
              </a:rPr>
              <a:t>cyclic lattice </a:t>
            </a:r>
            <a:r>
              <a:rPr lang="en-US" sz="2200" dirty="0">
                <a:latin typeface="+mj-lt"/>
              </a:rPr>
              <a:t>if L is an </a:t>
            </a:r>
            <a:r>
              <a:rPr lang="en-US" sz="2200" i="1" dirty="0">
                <a:latin typeface="+mj-lt"/>
              </a:rPr>
              <a:t>ideal </a:t>
            </a:r>
            <a:r>
              <a:rPr lang="en-US" sz="2200" dirty="0">
                <a:latin typeface="+mj-lt"/>
              </a:rPr>
              <a:t>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dirty="0">
                <a:latin typeface="+mj-lt"/>
              </a:rPr>
              <a:t>[x]/(x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-1)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29702" y="1772816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1.)  For all </a:t>
            </a:r>
            <a:r>
              <a:rPr lang="en-US" sz="2200" dirty="0" err="1">
                <a:latin typeface="+mj-lt"/>
              </a:rPr>
              <a:t>v,w</a:t>
            </a:r>
            <a:r>
              <a:rPr lang="en-US" sz="2200" dirty="0">
                <a:latin typeface="+mj-lt"/>
              </a:rPr>
              <a:t> in L, </a:t>
            </a:r>
            <a:r>
              <a:rPr lang="en-US" sz="2200" dirty="0" err="1">
                <a:latin typeface="+mj-lt"/>
              </a:rPr>
              <a:t>v+w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83568" y="2924944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2.)  For all v in L, -v is also in L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29702" y="4109907"/>
            <a:ext cx="704958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3.)  For all v in L, </a:t>
            </a:r>
            <a:r>
              <a:rPr lang="en-US" sz="2200" strike="sngStrike" dirty="0">
                <a:latin typeface="+mj-lt"/>
              </a:rPr>
              <a:t>a cyclic shift of v is also in L </a:t>
            </a:r>
            <a:r>
              <a:rPr lang="en-US" sz="2200" dirty="0" err="1">
                <a:latin typeface="+mj-lt"/>
              </a:rPr>
              <a:t>vx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721565" y="5063345"/>
            <a:ext cx="1588820" cy="413149"/>
            <a:chOff x="885" y="3503"/>
            <a:chExt cx="1103" cy="287"/>
          </a:xfrm>
        </p:grpSpPr>
        <p:sp>
          <p:nvSpPr>
            <p:cNvPr id="6178" name="AutoShape 34"/>
            <p:cNvSpPr>
              <a:spLocks noChangeArrowheads="1"/>
            </p:cNvSpPr>
            <p:nvPr/>
          </p:nvSpPr>
          <p:spPr bwMode="auto">
            <a:xfrm>
              <a:off x="1701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79" name="AutoShape 35"/>
            <p:cNvSpPr>
              <a:spLocks noChangeArrowheads="1"/>
            </p:cNvSpPr>
            <p:nvPr/>
          </p:nvSpPr>
          <p:spPr bwMode="auto">
            <a:xfrm>
              <a:off x="1429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0" name="AutoShape 36"/>
            <p:cNvSpPr>
              <a:spLocks noChangeArrowheads="1"/>
            </p:cNvSpPr>
            <p:nvPr/>
          </p:nvSpPr>
          <p:spPr bwMode="auto">
            <a:xfrm>
              <a:off x="1157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1" name="AutoShape 37"/>
            <p:cNvSpPr>
              <a:spLocks noChangeArrowheads="1"/>
            </p:cNvSpPr>
            <p:nvPr/>
          </p:nvSpPr>
          <p:spPr bwMode="auto">
            <a:xfrm>
              <a:off x="885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721565" y="4600026"/>
            <a:ext cx="1588820" cy="413150"/>
            <a:chOff x="885" y="3118"/>
            <a:chExt cx="1103" cy="287"/>
          </a:xfrm>
        </p:grpSpPr>
        <p:sp>
          <p:nvSpPr>
            <p:cNvPr id="6183" name="AutoShape 3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4" name="AutoShape 4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5" name="AutoShape 4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6" name="AutoShape 4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7" name="AutoShape 53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8" name="AutoShape 54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1" name="AutoShape 57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03" name="AutoShape 5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5" name="AutoShape 6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6" name="AutoShape 6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721565" y="5517232"/>
            <a:ext cx="1588820" cy="413149"/>
            <a:chOff x="885" y="3889"/>
            <a:chExt cx="1103" cy="287"/>
          </a:xfrm>
        </p:grpSpPr>
        <p:sp>
          <p:nvSpPr>
            <p:cNvPr id="6208" name="AutoShape 64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7" name="AutoShape 73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8" name="AutoShape 74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9" name="AutoShape 75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721565" y="5968179"/>
            <a:ext cx="1588820" cy="413149"/>
            <a:chOff x="885" y="4275"/>
            <a:chExt cx="1103" cy="287"/>
          </a:xfrm>
        </p:grpSpPr>
        <p:sp>
          <p:nvSpPr>
            <p:cNvPr id="6221" name="AutoShape 7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2" name="AutoShape 7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3" name="AutoShape 7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5" name="AutoShape 81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6" name="AutoShape 82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7" name="AutoShape 83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9" name="AutoShape 85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0" name="AutoShape 86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4" name="AutoShape 90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5" name="AutoShape 91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7" name="AutoShape 93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8" name="AutoShape 94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9" name="AutoShape 95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1" name="AutoShape 9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43" name="AutoShape 9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1172544" y="2568121"/>
            <a:ext cx="735989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 +  (-</a:t>
            </a:r>
            <a:r>
              <a:rPr lang="en-US" sz="2200" dirty="0">
                <a:latin typeface="+mj-lt"/>
              </a:rPr>
              <a:t>7-2x+3x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+6x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)=  (-</a:t>
            </a:r>
            <a:r>
              <a:rPr lang="en-US" sz="2200" dirty="0">
                <a:latin typeface="+mj-lt"/>
              </a:rPr>
              <a:t>8+0x+6x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+2x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1115616" y="3717032"/>
            <a:ext cx="433556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       (1-2x-3x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2449757" y="4582537"/>
            <a:ext cx="2074253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2449757" y="5085184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)x=-4-x+2x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+3x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2449757" y="5517232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 =3-4x-x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+2x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2415745" y="5995499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 =2+3x-4x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108" name="AutoShape 19"/>
          <p:cNvSpPr>
            <a:spLocks noChangeArrowheads="1"/>
          </p:cNvSpPr>
          <p:nvPr/>
        </p:nvSpPr>
        <p:spPr bwMode="auto">
          <a:xfrm>
            <a:off x="243504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2043239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1651435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1" name="AutoShape 22"/>
          <p:cNvSpPr>
            <a:spLocks noChangeArrowheads="1"/>
          </p:cNvSpPr>
          <p:nvPr/>
        </p:nvSpPr>
        <p:spPr bwMode="auto">
          <a:xfrm>
            <a:off x="125963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12" name="AutoShape 23"/>
          <p:cNvSpPr>
            <a:spLocks noChangeArrowheads="1"/>
          </p:cNvSpPr>
          <p:nvPr/>
        </p:nvSpPr>
        <p:spPr bwMode="auto">
          <a:xfrm>
            <a:off x="449201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100206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-3</a:t>
            </a:r>
          </a:p>
        </p:txBody>
      </p:sp>
      <p:sp>
        <p:nvSpPr>
          <p:cNvPr id="114" name="AutoShape 25"/>
          <p:cNvSpPr>
            <a:spLocks noChangeArrowheads="1"/>
          </p:cNvSpPr>
          <p:nvPr/>
        </p:nvSpPr>
        <p:spPr bwMode="auto">
          <a:xfrm>
            <a:off x="3708403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15" name="AutoShape 26"/>
          <p:cNvSpPr>
            <a:spLocks noChangeArrowheads="1"/>
          </p:cNvSpPr>
          <p:nvPr/>
        </p:nvSpPr>
        <p:spPr bwMode="auto">
          <a:xfrm>
            <a:off x="331660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16" name="AutoShape 2"/>
          <p:cNvSpPr>
            <a:spLocks noChangeArrowheads="1"/>
          </p:cNvSpPr>
          <p:nvPr/>
        </p:nvSpPr>
        <p:spPr bwMode="auto">
          <a:xfrm>
            <a:off x="241017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2018369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8" name="AutoShape 4"/>
          <p:cNvSpPr>
            <a:spLocks noChangeArrowheads="1"/>
          </p:cNvSpPr>
          <p:nvPr/>
        </p:nvSpPr>
        <p:spPr bwMode="auto">
          <a:xfrm>
            <a:off x="1626565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123476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446714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4075336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22" name="AutoShape 8"/>
          <p:cNvSpPr>
            <a:spLocks noChangeArrowheads="1"/>
          </p:cNvSpPr>
          <p:nvPr/>
        </p:nvSpPr>
        <p:spPr bwMode="auto">
          <a:xfrm>
            <a:off x="368353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23" name="AutoShape 9"/>
          <p:cNvSpPr>
            <a:spLocks noChangeArrowheads="1"/>
          </p:cNvSpPr>
          <p:nvPr/>
        </p:nvSpPr>
        <p:spPr bwMode="auto">
          <a:xfrm>
            <a:off x="329173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-7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960425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4920882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26" name="AutoShape 14"/>
          <p:cNvSpPr>
            <a:spLocks noChangeArrowheads="1"/>
          </p:cNvSpPr>
          <p:nvPr/>
        </p:nvSpPr>
        <p:spPr bwMode="auto">
          <a:xfrm>
            <a:off x="645928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606748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8" name="AutoShape 16"/>
          <p:cNvSpPr>
            <a:spLocks noChangeArrowheads="1"/>
          </p:cNvSpPr>
          <p:nvPr/>
        </p:nvSpPr>
        <p:spPr bwMode="auto">
          <a:xfrm>
            <a:off x="567568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0</a:t>
            </a:r>
          </a:p>
        </p:txBody>
      </p:sp>
      <p:sp>
        <p:nvSpPr>
          <p:cNvPr id="129" name="AutoShape 17"/>
          <p:cNvSpPr>
            <a:spLocks noChangeArrowheads="1"/>
          </p:cNvSpPr>
          <p:nvPr/>
        </p:nvSpPr>
        <p:spPr bwMode="auto">
          <a:xfrm>
            <a:off x="528387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3093916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65" grpId="0"/>
      <p:bldP spid="6176" grpId="0"/>
      <p:bldP spid="6245" grpId="0"/>
      <p:bldP spid="6246" grpId="0"/>
      <p:bldP spid="6247" grpId="0"/>
      <p:bldP spid="6248" grpId="0"/>
      <p:bldP spid="6249" grpId="0"/>
      <p:bldP spid="6250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/>
      <p:bldP spid="125" grpId="0"/>
      <p:bldP spid="126" grpId="0" animBg="1"/>
      <p:bldP spid="127" grpId="0" animBg="1"/>
      <p:bldP spid="128" grpId="0" animBg="1"/>
      <p:bldP spid="12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46880" y="2046454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307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s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9104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8960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t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6411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r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2496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8528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83840" y="2046454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4544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96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48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912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4" name="Straight Arrow Connector 3"/>
          <p:cNvCxnSpPr>
            <a:endCxn id="6" idx="2"/>
          </p:cNvCxnSpPr>
          <p:nvPr/>
        </p:nvCxnSpPr>
        <p:spPr bwMode="auto">
          <a:xfrm flipH="1" flipV="1">
            <a:off x="1254240" y="2530345"/>
            <a:ext cx="1036800" cy="1659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>
            <a:endCxn id="9" idx="2"/>
          </p:cNvCxnSpPr>
          <p:nvPr/>
        </p:nvCxnSpPr>
        <p:spPr bwMode="auto">
          <a:xfrm flipV="1">
            <a:off x="2705760" y="2530345"/>
            <a:ext cx="691200" cy="1659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3" idx="1"/>
          </p:cNvCxnSpPr>
          <p:nvPr/>
        </p:nvCxnSpPr>
        <p:spPr bwMode="auto">
          <a:xfrm flipV="1">
            <a:off x="3396960" y="2288400"/>
            <a:ext cx="3386880" cy="190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endCxn id="30" idx="2"/>
          </p:cNvCxnSpPr>
          <p:nvPr/>
        </p:nvCxnSpPr>
        <p:spPr bwMode="auto">
          <a:xfrm flipV="1">
            <a:off x="3970136" y="3192811"/>
            <a:ext cx="3850888" cy="996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1738080" y="4327654"/>
            <a:ext cx="4285440" cy="976308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 smtClean="0">
                <a:latin typeface="+mj-lt"/>
              </a:rPr>
              <a:t>Pseudorandom based on Decision Ring-LWE!!</a:t>
            </a:r>
            <a:endParaRPr lang="en-US" sz="29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41120" y="2737727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24960" y="2737727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885280" y="2737727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613664" y="2708920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v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39680" y="272241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68064" y="2737727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807136" y="2729085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2200" y="270892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457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Polynomials in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[x]/(f(x))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46880" y="2046454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307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s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9104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8960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641120" y="204645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24960" y="2046454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85280" y="2046454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83840" y="2046454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u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4544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96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488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9120" y="204645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188679"/>
              </p:ext>
            </p:extLst>
          </p:nvPr>
        </p:nvGraphicFramePr>
        <p:xfrm>
          <a:off x="35496" y="4327654"/>
          <a:ext cx="5904657" cy="20185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68219"/>
                <a:gridCol w="1968219"/>
                <a:gridCol w="1968219"/>
              </a:tblGrid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n-bit Encryption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From LWE 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From</a:t>
                      </a:r>
                      <a:r>
                        <a:rPr lang="en-US" sz="1600" baseline="0" dirty="0" smtClean="0"/>
                        <a:t> Ring-LWE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r>
                        <a:rPr lang="en-US" sz="1600" baseline="0" dirty="0" smtClean="0"/>
                        <a:t> Key Size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  / Õ(n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Secret Key Size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 / Õ (n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Ciphertext</a:t>
                      </a:r>
                      <a:r>
                        <a:rPr lang="en-US" sz="1600" dirty="0" smtClean="0"/>
                        <a:t> Expansion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 /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Õ </a:t>
                      </a:r>
                      <a:r>
                        <a:rPr lang="en-US" sz="1600" baseline="0" dirty="0" smtClean="0"/>
                        <a:t>(1)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Õ(1)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Encryption Time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</a:t>
                      </a:r>
                      <a:r>
                        <a:rPr lang="en-US" sz="1600" baseline="30000" dirty="0" smtClean="0"/>
                        <a:t>3</a:t>
                      </a:r>
                      <a:r>
                        <a:rPr lang="en-US" sz="1600" dirty="0" smtClean="0"/>
                        <a:t>) / Õ (n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Decryption Time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Õ(n)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 bwMode="auto">
          <a:xfrm>
            <a:off x="4641120" y="2737727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24960" y="2737727"/>
            <a:ext cx="414720" cy="48389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t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885280" y="2737727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613664" y="2708920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v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39680" y="2722415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68064" y="2737727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=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807136" y="2729085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 smtClean="0">
                <a:latin typeface="Comic Sans MS" pitchFamily="66" charset="0"/>
                <a:ea typeface="MS Gothic" pitchFamily="49" charset="-128"/>
              </a:rPr>
              <a:t>m</a:t>
            </a: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2200" y="2708920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4991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66925"/>
            <a:ext cx="9144000" cy="1362075"/>
          </a:xfrm>
        </p:spPr>
        <p:txBody>
          <a:bodyPr>
            <a:normAutofit fontScale="90000"/>
          </a:bodyPr>
          <a:lstStyle/>
          <a:p>
            <a:r>
              <a:rPr lang="en-US" sz="3800" smtClean="0"/>
              <a:t>1-element Cryptosystem based on Ring-LWE</a:t>
            </a:r>
            <a:br>
              <a:rPr lang="en-US" sz="3800" smtClean="0"/>
            </a:br>
            <a:r>
              <a:rPr lang="en-US" sz="3800" smtClean="0"/>
              <a:t/>
            </a:r>
            <a:br>
              <a:rPr lang="en-US" sz="3800" smtClean="0"/>
            </a:br>
            <a:r>
              <a:rPr lang="en-US" sz="3800" smtClean="0">
                <a:solidFill>
                  <a:srgbClr val="00B050"/>
                </a:solidFill>
              </a:rPr>
              <a:t>[Stehle, steinfeld 2011]</a:t>
            </a:r>
            <a:endParaRPr lang="en-US" sz="38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Stehle</a:t>
            </a:r>
            <a:r>
              <a:rPr lang="en-US" dirty="0" smtClean="0"/>
              <a:t>, </a:t>
            </a:r>
            <a:r>
              <a:rPr lang="en-US" dirty="0" err="1" smtClean="0"/>
              <a:t>Steinfeld</a:t>
            </a:r>
            <a:r>
              <a:rPr lang="en-US" dirty="0" smtClean="0"/>
              <a:t> Cryptosystem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01280" y="163169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f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01280" y="2322963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68960" y="1977327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94080" y="1977327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a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77920" y="1977327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1760" y="197732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507360" y="1977327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29440" y="1977328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13" name="Left Bracket 12"/>
          <p:cNvSpPr/>
          <p:nvPr/>
        </p:nvSpPr>
        <p:spPr bwMode="auto">
          <a:xfrm>
            <a:off x="5124960" y="1769946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Arial" charset="0"/>
              <a:ea typeface="MS Gothic" pitchFamily="49" charset="-128"/>
            </a:endParaRPr>
          </a:p>
        </p:txBody>
      </p:sp>
      <p:sp>
        <p:nvSpPr>
          <p:cNvPr id="14" name="Left Bracket 13"/>
          <p:cNvSpPr/>
          <p:nvPr/>
        </p:nvSpPr>
        <p:spPr bwMode="auto">
          <a:xfrm flipH="1">
            <a:off x="6922080" y="1769946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Arial" charset="0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75040" y="1977327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>
                <a:latin typeface="Comic Sans MS" pitchFamily="66" charset="0"/>
                <a:ea typeface="MS Gothic" pitchFamily="49" charset="-128"/>
              </a:rPr>
              <a:t>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019040" y="1977327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9360" y="2031143"/>
            <a:ext cx="48384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02880" y="2031143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738080" y="3636381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21920" y="363638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19040" y="363638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02880" y="3636382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848480" y="3636381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6160" y="3636382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26" name="Left Bracket 25"/>
          <p:cNvSpPr/>
          <p:nvPr/>
        </p:nvSpPr>
        <p:spPr bwMode="auto">
          <a:xfrm>
            <a:off x="3466080" y="3429000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7" name="Left Bracket 26"/>
          <p:cNvSpPr/>
          <p:nvPr/>
        </p:nvSpPr>
        <p:spPr bwMode="auto">
          <a:xfrm flipH="1">
            <a:off x="5677920" y="3429000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645600" y="3636381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>
                <a:latin typeface="Comic Sans MS" pitchFamily="66" charset="0"/>
                <a:ea typeface="MS Gothic" pitchFamily="49" charset="-128"/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20480" y="3690197"/>
            <a:ext cx="48384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35200" y="363638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f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332320" y="363638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61760" y="363638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74880" y="3690197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738080" y="4465908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221920" y="4465908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74880" y="4465909"/>
            <a:ext cx="152064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mod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88160" y="4465909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124960" y="4465908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>
                <a:latin typeface="Comic Sans MS" pitchFamily="66" charset="0"/>
                <a:ea typeface="MS Gothic" pitchFamily="49" charset="-128"/>
              </a:rPr>
              <a:t>m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641120" y="4465908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738080" y="5364563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221920" y="5364563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74880" y="5364563"/>
            <a:ext cx="152064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mod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88160" y="5694887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636640" y="6055835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900" dirty="0"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710240" y="5641072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900" dirty="0">
                <a:latin typeface="Comic Sans MS" pitchFamily="66" charset="0"/>
                <a:ea typeface="MS Gothic" pitchFamily="49" charset="-128"/>
              </a:rPr>
              <a:t>m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563040" y="2226928"/>
            <a:ext cx="691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1599840" y="5986708"/>
            <a:ext cx="235008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254240" y="2031143"/>
            <a:ext cx="34560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cxnSp>
        <p:nvCxnSpPr>
          <p:cNvPr id="54" name="Straight Arrow Connector 53"/>
          <p:cNvCxnSpPr>
            <a:endCxn id="7" idx="2"/>
          </p:cNvCxnSpPr>
          <p:nvPr/>
        </p:nvCxnSpPr>
        <p:spPr bwMode="auto">
          <a:xfrm flipH="1" flipV="1">
            <a:off x="1876320" y="2461218"/>
            <a:ext cx="207360" cy="391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endCxn id="16" idx="2"/>
          </p:cNvCxnSpPr>
          <p:nvPr/>
        </p:nvCxnSpPr>
        <p:spPr bwMode="auto">
          <a:xfrm flipH="1" flipV="1">
            <a:off x="4226400" y="2461218"/>
            <a:ext cx="449280" cy="553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>
            <a:endCxn id="8" idx="2"/>
          </p:cNvCxnSpPr>
          <p:nvPr/>
        </p:nvCxnSpPr>
        <p:spPr bwMode="auto">
          <a:xfrm flipV="1">
            <a:off x="4986720" y="2461218"/>
            <a:ext cx="414720" cy="553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1185120" y="2852247"/>
            <a:ext cx="2280960" cy="391533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000" dirty="0">
                <a:latin typeface="+mj-lt"/>
              </a:rPr>
              <a:t>Uniformly random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26400" y="2990502"/>
            <a:ext cx="4285440" cy="391533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000" dirty="0">
                <a:latin typeface="+mj-lt"/>
              </a:rPr>
              <a:t>Pseudorandom based on Ring-LWE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52800" y="1996718"/>
            <a:ext cx="96768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dirty="0">
                <a:latin typeface="Comic Sans MS" pitchFamily="66" charset="0"/>
              </a:rPr>
              <a:t>mod p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958880" y="2046455"/>
            <a:ext cx="96768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dirty="0">
                <a:latin typeface="Comic Sans MS" pitchFamily="66" charset="0"/>
              </a:rPr>
              <a:t>mod p</a:t>
            </a:r>
          </a:p>
        </p:txBody>
      </p:sp>
      <p:cxnSp>
        <p:nvCxnSpPr>
          <p:cNvPr id="81" name="Straight Arrow Connector 80"/>
          <p:cNvCxnSpPr>
            <a:endCxn id="5" idx="3"/>
          </p:cNvCxnSpPr>
          <p:nvPr/>
        </p:nvCxnSpPr>
        <p:spPr bwMode="auto">
          <a:xfrm flipH="1">
            <a:off x="1116000" y="1493436"/>
            <a:ext cx="622080" cy="38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endCxn id="6" idx="3"/>
          </p:cNvCxnSpPr>
          <p:nvPr/>
        </p:nvCxnSpPr>
        <p:spPr bwMode="auto">
          <a:xfrm flipH="1">
            <a:off x="1116000" y="1493437"/>
            <a:ext cx="622080" cy="10714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Box 83"/>
          <p:cNvSpPr txBox="1"/>
          <p:nvPr/>
        </p:nvSpPr>
        <p:spPr>
          <a:xfrm>
            <a:off x="1763688" y="1268760"/>
            <a:ext cx="2868480" cy="391533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000" dirty="0">
                <a:latin typeface="+mj-lt"/>
              </a:rPr>
              <a:t>“small” coefficients</a:t>
            </a:r>
          </a:p>
        </p:txBody>
      </p:sp>
    </p:spTree>
    <p:extLst>
      <p:ext uri="{BB962C8B-B14F-4D97-AF65-F5344CB8AC3E}">
        <p14:creationId xmlns:p14="http://schemas.microsoft.com/office/powerpoint/2010/main" val="33868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2" grpId="0" animBg="1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52" grpId="0"/>
      <p:bldP spid="60" grpId="0"/>
      <p:bldP spid="63" grpId="0"/>
      <p:bldP spid="78" grpId="0"/>
      <p:bldP spid="79" grpId="0"/>
      <p:bldP spid="8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066925"/>
            <a:ext cx="8388424" cy="1362075"/>
          </a:xfrm>
        </p:spPr>
        <p:txBody>
          <a:bodyPr>
            <a:normAutofit fontScale="90000"/>
          </a:bodyPr>
          <a:lstStyle/>
          <a:p>
            <a:r>
              <a:rPr lang="en-US" sz="3800" smtClean="0"/>
              <a:t>NTRU cryptosystem</a:t>
            </a:r>
            <a:br>
              <a:rPr lang="en-US" sz="3800" smtClean="0"/>
            </a:br>
            <a:r>
              <a:rPr lang="en-US" sz="3800" smtClean="0"/>
              <a:t/>
            </a:r>
            <a:br>
              <a:rPr lang="en-US" sz="3800" smtClean="0"/>
            </a:br>
            <a:r>
              <a:rPr lang="en-US" sz="3800" smtClean="0">
                <a:solidFill>
                  <a:srgbClr val="00B050"/>
                </a:solidFill>
              </a:rPr>
              <a:t>[Hoffstein, Pipher, Silverman 1998]</a:t>
            </a:r>
            <a:endParaRPr lang="en-US" sz="38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NTRU Cryptosystem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33776" y="2544760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f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3776" y="323603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g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01456" y="2890398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73616" y="2890398"/>
            <a:ext cx="414720" cy="4838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57456" y="2890398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r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1296" y="2890398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786896" y="2890398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8976" y="2890398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13" name="Left Bracket 12"/>
          <p:cNvSpPr/>
          <p:nvPr/>
        </p:nvSpPr>
        <p:spPr bwMode="auto">
          <a:xfrm>
            <a:off x="4404496" y="2683015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Left Bracket 13"/>
          <p:cNvSpPr/>
          <p:nvPr/>
        </p:nvSpPr>
        <p:spPr bwMode="auto">
          <a:xfrm flipH="1">
            <a:off x="6201616" y="2683015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754576" y="2890398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98576" y="2890398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8896" y="2944213"/>
            <a:ext cx="48384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82416" y="2944213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395536" y="3139998"/>
            <a:ext cx="691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086736" y="2944213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54" name="Straight Arrow Connector 53"/>
          <p:cNvCxnSpPr>
            <a:endCxn id="7" idx="2"/>
          </p:cNvCxnSpPr>
          <p:nvPr/>
        </p:nvCxnSpPr>
        <p:spPr bwMode="auto">
          <a:xfrm flipH="1" flipV="1">
            <a:off x="1708816" y="3374289"/>
            <a:ext cx="207360" cy="391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endCxn id="16" idx="2"/>
          </p:cNvCxnSpPr>
          <p:nvPr/>
        </p:nvCxnSpPr>
        <p:spPr bwMode="auto">
          <a:xfrm flipH="1" flipV="1">
            <a:off x="3505936" y="3374288"/>
            <a:ext cx="449280" cy="553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>
            <a:endCxn id="8" idx="2"/>
          </p:cNvCxnSpPr>
          <p:nvPr/>
        </p:nvCxnSpPr>
        <p:spPr bwMode="auto">
          <a:xfrm flipV="1">
            <a:off x="4266256" y="3374288"/>
            <a:ext cx="414720" cy="553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1017616" y="3765318"/>
            <a:ext cx="2280960" cy="391525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“looks” random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05936" y="3858180"/>
            <a:ext cx="4285440" cy="699301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If a is random, then pseudorandom based on Ring-LWE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086736" y="143872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f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708816" y="1438724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/>
              </a:rPr>
              <a:t>g</a:t>
            </a:r>
          </a:p>
          <a:p>
            <a:endParaRPr lang="en-US" sz="29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1776" y="1438726"/>
            <a:ext cx="525312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latin typeface="+mj-lt"/>
              </a:rPr>
              <a:t>- Very small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67544" y="4825961"/>
            <a:ext cx="414720" cy="483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  <a:p>
            <a:endParaRPr lang="en-US" sz="29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951384" y="482596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endParaRPr lang="en-US" sz="2900" dirty="0">
              <a:latin typeface="Comic Sans MS" pitchFamily="66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748504" y="482596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r</a:t>
            </a:r>
          </a:p>
          <a:p>
            <a:endParaRPr lang="en-US" sz="2900" dirty="0"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32344" y="4825961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577944" y="4825961"/>
            <a:ext cx="414720" cy="483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endParaRPr lang="en-US" sz="2900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45624" y="4825961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+</a:t>
            </a:r>
          </a:p>
        </p:txBody>
      </p:sp>
      <p:sp>
        <p:nvSpPr>
          <p:cNvPr id="65" name="Left Bracket 64"/>
          <p:cNvSpPr/>
          <p:nvPr/>
        </p:nvSpPr>
        <p:spPr bwMode="auto">
          <a:xfrm>
            <a:off x="2195544" y="4618578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6" name="Left Bracket 65"/>
          <p:cNvSpPr/>
          <p:nvPr/>
        </p:nvSpPr>
        <p:spPr bwMode="auto">
          <a:xfrm flipH="1">
            <a:off x="4407384" y="4618578"/>
            <a:ext cx="138240" cy="89865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75064" y="4825961"/>
            <a:ext cx="414720" cy="48389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849944" y="4879776"/>
            <a:ext cx="48384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latin typeface="Comic Sans MS" pitchFamily="66" charset="0"/>
              </a:rPr>
              <a:t>2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2264664" y="482596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f</a:t>
            </a:r>
          </a:p>
          <a:p>
            <a:endParaRPr lang="en-US" sz="2900" dirty="0"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061784" y="482596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endParaRPr lang="en-US" sz="29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91224" y="4825961"/>
            <a:ext cx="414720" cy="4838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936" tIns="41469" rIns="82936" bIns="4146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900" dirty="0">
                <a:latin typeface="Comic Sans MS" pitchFamily="66" charset="0"/>
              </a:rPr>
              <a:t>g</a:t>
            </a:r>
          </a:p>
          <a:p>
            <a:endParaRPr lang="en-US" sz="2900" dirty="0"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04344" y="4879776"/>
            <a:ext cx="345600" cy="530024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16176" y="2978915"/>
            <a:ext cx="967680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200" dirty="0">
                <a:latin typeface="Comic Sans MS" pitchFamily="66" charset="0"/>
              </a:rPr>
              <a:t>mod 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238416" y="2909789"/>
            <a:ext cx="967680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200" dirty="0">
                <a:latin typeface="Comic Sans MS" pitchFamily="66" charset="0"/>
              </a:rPr>
              <a:t>mod 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5877272"/>
            <a:ext cx="8017920" cy="453080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US" sz="2400" dirty="0">
                <a:latin typeface="+mj-lt"/>
              </a:rPr>
              <a:t>Since f, g are smaller, p can be smaller as well</a:t>
            </a:r>
          </a:p>
        </p:txBody>
      </p:sp>
    </p:spTree>
    <p:extLst>
      <p:ext uri="{BB962C8B-B14F-4D97-AF65-F5344CB8AC3E}">
        <p14:creationId xmlns:p14="http://schemas.microsoft.com/office/powerpoint/2010/main" val="313903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52" grpId="0"/>
      <p:bldP spid="60" grpId="0"/>
      <p:bldP spid="63" grpId="0"/>
      <p:bldP spid="51" grpId="0" animBg="1"/>
      <p:bldP spid="53" grpId="0" animBg="1"/>
      <p:bldP spid="2" grpId="0"/>
      <p:bldP spid="55" grpId="0" animBg="1"/>
      <p:bldP spid="57" grpId="0" animBg="1"/>
      <p:bldP spid="59" grpId="0" animBg="1"/>
      <p:bldP spid="61" grpId="0"/>
      <p:bldP spid="62" grpId="0" animBg="1"/>
      <p:bldP spid="64" grpId="0"/>
      <p:bldP spid="65" grpId="0" animBg="1"/>
      <p:bldP spid="66" grpId="0" animBg="1"/>
      <p:bldP spid="67" grpId="0" animBg="1"/>
      <p:bldP spid="68" grpId="0"/>
      <p:bldP spid="69" grpId="0" animBg="1"/>
      <p:bldP spid="70" grpId="0" animBg="1"/>
      <p:bldP spid="71" grpId="0" animBg="1"/>
      <p:bldP spid="72" grpId="0"/>
      <p:bldP spid="73" grpId="0"/>
      <p:bldP spid="74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Jeffrey </a:t>
            </a:r>
            <a:r>
              <a:rPr lang="en-US" sz="2400" dirty="0" err="1">
                <a:solidFill>
                  <a:srgbClr val="00B050"/>
                </a:solidFill>
              </a:rPr>
              <a:t>Hoffstein</a:t>
            </a:r>
            <a:r>
              <a:rPr lang="en-US" sz="2400" dirty="0">
                <a:solidFill>
                  <a:srgbClr val="00B050"/>
                </a:solidFill>
              </a:rPr>
              <a:t>, Jill </a:t>
            </a:r>
            <a:r>
              <a:rPr lang="en-US" sz="2400" dirty="0" err="1">
                <a:solidFill>
                  <a:srgbClr val="00B050"/>
                </a:solidFill>
              </a:rPr>
              <a:t>Pipher</a:t>
            </a:r>
            <a:r>
              <a:rPr lang="en-US" sz="2400" dirty="0">
                <a:solidFill>
                  <a:srgbClr val="00B050"/>
                </a:solidFill>
              </a:rPr>
              <a:t>, Joseph H. Silverman </a:t>
            </a:r>
            <a:r>
              <a:rPr lang="en-US" sz="2400" dirty="0"/>
              <a:t>(1998): NTRU: A Ring-Based Public Key </a:t>
            </a:r>
            <a:r>
              <a:rPr lang="en-US" sz="2400" dirty="0" smtClean="0"/>
              <a:t>Cryptosystem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Daniele </a:t>
            </a:r>
            <a:r>
              <a:rPr lang="en-US" sz="2400" dirty="0" err="1" smtClean="0">
                <a:solidFill>
                  <a:srgbClr val="00B050"/>
                </a:solidFill>
              </a:rPr>
              <a:t>Micciancio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(2002): </a:t>
            </a:r>
            <a:r>
              <a:rPr lang="en-US" sz="2400" dirty="0"/>
              <a:t>Generalized Compact Knapsacks, Cyclic Lattices, and Efficient One-Way </a:t>
            </a:r>
            <a:r>
              <a:rPr lang="en-US" sz="2400" dirty="0" smtClean="0"/>
              <a:t>Functions</a:t>
            </a:r>
          </a:p>
          <a:p>
            <a:r>
              <a:rPr lang="en-US" sz="2400" dirty="0">
                <a:solidFill>
                  <a:srgbClr val="00B050"/>
                </a:solidFill>
              </a:rPr>
              <a:t>Chris </a:t>
            </a:r>
            <a:r>
              <a:rPr lang="en-US" sz="2400" dirty="0" err="1">
                <a:solidFill>
                  <a:srgbClr val="00B050"/>
                </a:solidFill>
              </a:rPr>
              <a:t>Peikert</a:t>
            </a:r>
            <a:r>
              <a:rPr lang="en-US" sz="2400" dirty="0">
                <a:solidFill>
                  <a:srgbClr val="00B050"/>
                </a:solidFill>
              </a:rPr>
              <a:t>, </a:t>
            </a:r>
            <a:r>
              <a:rPr lang="en-US" sz="2400" dirty="0" err="1" smtClean="0">
                <a:solidFill>
                  <a:srgbClr val="00B050"/>
                </a:solidFill>
              </a:rPr>
              <a:t>Alon</a:t>
            </a:r>
            <a:r>
              <a:rPr lang="en-US" sz="2400" dirty="0" smtClean="0">
                <a:solidFill>
                  <a:srgbClr val="00B050"/>
                </a:solidFill>
              </a:rPr>
              <a:t> Rosen</a:t>
            </a:r>
            <a:r>
              <a:rPr lang="en-US" sz="2400" dirty="0" smtClean="0"/>
              <a:t> (2006): </a:t>
            </a:r>
            <a:r>
              <a:rPr lang="en-US" sz="2400" dirty="0"/>
              <a:t>Efficient Collision-Resistant Hashing from Worst-Case Assumptions on Cyclic Lattices.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00B050"/>
                </a:solidFill>
              </a:rPr>
              <a:t>Vadim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Lyubashevsky</a:t>
            </a:r>
            <a:r>
              <a:rPr lang="en-US" sz="2400" dirty="0">
                <a:solidFill>
                  <a:srgbClr val="00B050"/>
                </a:solidFill>
              </a:rPr>
              <a:t>, </a:t>
            </a:r>
            <a:r>
              <a:rPr lang="en-US" sz="2400" dirty="0" smtClean="0">
                <a:solidFill>
                  <a:srgbClr val="00B050"/>
                </a:solidFill>
              </a:rPr>
              <a:t>Daniele </a:t>
            </a:r>
            <a:r>
              <a:rPr lang="en-US" sz="2400" dirty="0" err="1" smtClean="0">
                <a:solidFill>
                  <a:srgbClr val="00B050"/>
                </a:solidFill>
              </a:rPr>
              <a:t>Micciancio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(2006): </a:t>
            </a:r>
            <a:r>
              <a:rPr lang="en-US" sz="2400" dirty="0"/>
              <a:t>Generalized Compact Knapsacks Are Collision </a:t>
            </a:r>
            <a:r>
              <a:rPr lang="en-US" sz="2400" dirty="0" smtClean="0"/>
              <a:t>Resistant</a:t>
            </a:r>
          </a:p>
          <a:p>
            <a:r>
              <a:rPr lang="en-US" sz="2400" dirty="0" err="1" smtClean="0">
                <a:solidFill>
                  <a:srgbClr val="00B050"/>
                </a:solidFill>
              </a:rPr>
              <a:t>Vadim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Lyubashevsky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>
                <a:solidFill>
                  <a:srgbClr val="00B050"/>
                </a:solidFill>
              </a:rPr>
              <a:t>Chris </a:t>
            </a:r>
            <a:r>
              <a:rPr lang="en-US" sz="2400" dirty="0" err="1">
                <a:solidFill>
                  <a:srgbClr val="00B050"/>
                </a:solidFill>
              </a:rPr>
              <a:t>Peikert</a:t>
            </a:r>
            <a:r>
              <a:rPr lang="en-US" sz="2400" dirty="0">
                <a:solidFill>
                  <a:srgbClr val="00B050"/>
                </a:solidFill>
              </a:rPr>
              <a:t>, </a:t>
            </a:r>
            <a:r>
              <a:rPr lang="en-US" sz="2400" dirty="0" err="1" smtClean="0">
                <a:solidFill>
                  <a:srgbClr val="00B050"/>
                </a:solidFill>
              </a:rPr>
              <a:t>Oded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Regev</a:t>
            </a:r>
            <a:r>
              <a:rPr lang="en-US" sz="2400" dirty="0" smtClean="0"/>
              <a:t> (2010): </a:t>
            </a:r>
            <a:r>
              <a:rPr lang="en-US" sz="2400" dirty="0"/>
              <a:t>On Ideal Lattices and Learning with Errors over Rings</a:t>
            </a:r>
            <a:r>
              <a:rPr lang="en-US" sz="2400" dirty="0" smtClean="0"/>
              <a:t>.</a:t>
            </a:r>
          </a:p>
          <a:p>
            <a:r>
              <a:rPr lang="en-US" sz="2400" dirty="0">
                <a:solidFill>
                  <a:srgbClr val="00B050"/>
                </a:solidFill>
              </a:rPr>
              <a:t>Damien </a:t>
            </a:r>
            <a:r>
              <a:rPr lang="en-US" sz="2400" dirty="0" err="1">
                <a:solidFill>
                  <a:srgbClr val="00B050"/>
                </a:solidFill>
              </a:rPr>
              <a:t>Stehlé</a:t>
            </a:r>
            <a:r>
              <a:rPr lang="en-US" sz="2400" dirty="0">
                <a:solidFill>
                  <a:srgbClr val="00B050"/>
                </a:solidFill>
              </a:rPr>
              <a:t>, Ron </a:t>
            </a:r>
            <a:r>
              <a:rPr lang="en-US" sz="2400" dirty="0" err="1">
                <a:solidFill>
                  <a:srgbClr val="00B050"/>
                </a:solidFill>
              </a:rPr>
              <a:t>Steinfeld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(2011): Making NTRU as Secure as Worst-Case Problems over Ideal Lattices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1040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Why Cyclic Lattices?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605095"/>
            <a:ext cx="8229311" cy="4600791"/>
          </a:xfrm>
          <a:ln/>
        </p:spPr>
        <p:txBody>
          <a:bodyPr>
            <a:normAutofit fontScale="850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Succinct representations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Can represent an n-dimensional lattice with 1 vector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 smtClean="0">
              <a:latin typeface="+mj-lt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+mj-lt"/>
              </a:rPr>
              <a:t>Algebraic </a:t>
            </a:r>
            <a:r>
              <a:rPr lang="en-US" dirty="0">
                <a:latin typeface="+mj-lt"/>
              </a:rPr>
              <a:t>structure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Allows for fast arithmetic (using FFT)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Makes proofs possible</a:t>
            </a:r>
          </a:p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>
              <a:latin typeface="+mj-lt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NTRU cryptosystem  </a:t>
            </a:r>
            <a:endParaRPr lang="en-US" dirty="0" smtClean="0">
              <a:latin typeface="+mj-lt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+mj-lt"/>
              </a:rPr>
              <a:t>One-way </a:t>
            </a:r>
            <a:r>
              <a:rPr lang="en-US" dirty="0">
                <a:latin typeface="+mj-lt"/>
              </a:rPr>
              <a:t>functions based on </a:t>
            </a:r>
            <a:endParaRPr lang="en-US" dirty="0" smtClean="0">
              <a:latin typeface="+mj-lt"/>
            </a:endParaRPr>
          </a:p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worst-case hardness of SVP in </a:t>
            </a:r>
          </a:p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cyclic </a:t>
            </a:r>
            <a:r>
              <a:rPr lang="en-US" dirty="0" smtClean="0">
                <a:latin typeface="+mj-lt"/>
              </a:rPr>
              <a:t>lattices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[Mic02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92362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Is </a:t>
            </a:r>
            <a:r>
              <a:rPr lang="en-US" dirty="0" err="1"/>
              <a:t>SVP</a:t>
            </a:r>
            <a:r>
              <a:rPr lang="en-US" baseline="-33000" dirty="0" err="1"/>
              <a:t>poly</a:t>
            </a:r>
            <a:r>
              <a:rPr lang="en-US" baseline="-33000" dirty="0"/>
              <a:t>(n)</a:t>
            </a:r>
            <a:r>
              <a:rPr lang="en-US" dirty="0"/>
              <a:t> Hard for Cyclic Lattices?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5377" y="1605095"/>
            <a:ext cx="8838624" cy="4297046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>
                <a:latin typeface="+mj-lt"/>
              </a:rPr>
              <a:t>Short answer: we don't know but conjecture it is.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>
                <a:latin typeface="+mj-lt"/>
              </a:rPr>
              <a:t>What's </a:t>
            </a:r>
            <a:r>
              <a:rPr lang="en-US" sz="2600" dirty="0">
                <a:latin typeface="+mj-lt"/>
              </a:rPr>
              <a:t>wrong with the following argument that </a:t>
            </a:r>
            <a:r>
              <a:rPr lang="en-US" sz="2600" dirty="0" err="1">
                <a:latin typeface="+mj-lt"/>
              </a:rPr>
              <a:t>SVP</a:t>
            </a:r>
            <a:r>
              <a:rPr lang="en-US" sz="2600" baseline="-33000" dirty="0" err="1">
                <a:latin typeface="+mj-lt"/>
              </a:rPr>
              <a:t>n</a:t>
            </a:r>
            <a:r>
              <a:rPr lang="en-US" sz="2600" dirty="0">
                <a:latin typeface="+mj-lt"/>
              </a:rPr>
              <a:t> is easy?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>
                <a:latin typeface="+mj-lt"/>
              </a:rPr>
              <a:t>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689978" y="2708920"/>
            <a:ext cx="1588820" cy="413149"/>
            <a:chOff x="479" y="2199"/>
            <a:chExt cx="1103" cy="287"/>
          </a:xfrm>
        </p:grpSpPr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13" name="AutoShape 21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14" name="AutoShape 22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15" name="AutoShape 23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16" name="AutoShape 24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17" name="AutoShape 25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18" name="AutoShape 26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19" name="AutoShape 27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</p:grp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977418" y="2773699"/>
            <a:ext cx="2695088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>
                <a:latin typeface="+mj-lt"/>
              </a:rPr>
              <a:t>v is a shortest vector in L </a:t>
            </a:r>
          </a:p>
        </p:txBody>
      </p:sp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689978" y="3198365"/>
            <a:ext cx="1588820" cy="413149"/>
            <a:chOff x="479" y="2539"/>
            <a:chExt cx="1103" cy="287"/>
          </a:xfrm>
        </p:grpSpPr>
        <p:sp>
          <p:nvSpPr>
            <p:cNvPr id="8222" name="AutoShape 30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23" name="AutoShape 31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24" name="AutoShape 32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25" name="AutoShape 33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26" name="AutoShape 34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27" name="AutoShape 35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28" name="AutoShape 36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29" name="AutoShape 37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30" name="AutoShape 38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33" name="AutoShape 41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34" name="AutoShape 42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35" name="AutoShape 43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36" name="AutoShape 44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37" name="AutoShape 45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38" name="AutoShape 46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39" name="AutoShape 47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40" name="AutoShape 48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41" name="AutoShape 49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42" name="AutoShape 50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43" name="AutoShape 51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44" name="AutoShape 52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8245" name="AutoShape 53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</p:grpSp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689978" y="3689251"/>
            <a:ext cx="1588820" cy="413150"/>
            <a:chOff x="479" y="2880"/>
            <a:chExt cx="1103" cy="287"/>
          </a:xfrm>
        </p:grpSpPr>
        <p:sp>
          <p:nvSpPr>
            <p:cNvPr id="8247" name="AutoShape 55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48" name="AutoShape 56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49" name="AutoShape 57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50" name="AutoShape 58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51" name="AutoShape 59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52" name="AutoShape 60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53" name="AutoShape 61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54" name="AutoShape 62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55" name="AutoShape 63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56" name="AutoShape 64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57" name="AutoShape 65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58" name="AutoShape 66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59" name="AutoShape 67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60" name="AutoShape 68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61" name="AutoShape 69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62" name="AutoShape 70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63" name="AutoShape 71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64" name="AutoShape 72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65" name="AutoShape 73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66" name="AutoShape 74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67" name="AutoShape 75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70" name="AutoShape 78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8271" name="Group 79"/>
          <p:cNvGrpSpPr>
            <a:grpSpLocks/>
          </p:cNvGrpSpPr>
          <p:nvPr/>
        </p:nvGrpSpPr>
        <p:grpSpPr bwMode="auto">
          <a:xfrm>
            <a:off x="689978" y="4178697"/>
            <a:ext cx="1588820" cy="413150"/>
            <a:chOff x="479" y="3220"/>
            <a:chExt cx="1103" cy="287"/>
          </a:xfrm>
        </p:grpSpPr>
        <p:sp>
          <p:nvSpPr>
            <p:cNvPr id="8272" name="AutoShape 80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73" name="AutoShape 81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74" name="AutoShape 82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75" name="AutoShape 83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76" name="AutoShape 84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77" name="AutoShape 85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78" name="AutoShape 86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79" name="AutoShape 87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80" name="AutoShape 88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81" name="AutoShape 89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82" name="AutoShape 90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83" name="AutoShape 91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84" name="AutoShape 92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85" name="AutoShape 93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86" name="AutoShape 94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87" name="AutoShape 95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88" name="AutoShape 96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89" name="AutoShape 97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90" name="AutoShape 98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91" name="AutoShape 99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92" name="AutoShape 100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8293" name="AutoShape 101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94" name="AutoShape 102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95" name="AutoShape 103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8296" name="Group 104"/>
          <p:cNvGrpSpPr>
            <a:grpSpLocks/>
          </p:cNvGrpSpPr>
          <p:nvPr/>
        </p:nvGrpSpPr>
        <p:grpSpPr bwMode="auto">
          <a:xfrm>
            <a:off x="689978" y="4830811"/>
            <a:ext cx="1588820" cy="413149"/>
            <a:chOff x="479" y="3673"/>
            <a:chExt cx="1103" cy="287"/>
          </a:xfrm>
        </p:grpSpPr>
        <p:sp>
          <p:nvSpPr>
            <p:cNvPr id="8297" name="AutoShape 105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98" name="AutoShape 106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99" name="AutoShape 107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00" name="AutoShape 108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01" name="AutoShape 109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02" name="AutoShape 110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03" name="AutoShape 111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04" name="AutoShape 112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05" name="AutoShape 113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06" name="AutoShape 114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07" name="AutoShape 115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08" name="AutoShape 116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09" name="AutoShape 117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10" name="AutoShape 118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11" name="AutoShape 119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12" name="AutoShape 120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13" name="AutoShape 121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14" name="AutoShape 122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15" name="AutoShape 123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16" name="AutoShape 124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17" name="AutoShape 125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8318" name="AutoShape 126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8319" name="AutoShape 127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8320" name="AutoShape 128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</p:grpSp>
      <p:sp>
        <p:nvSpPr>
          <p:cNvPr id="8321" name="Freeform 129"/>
          <p:cNvSpPr>
            <a:spLocks noChangeArrowheads="1"/>
          </p:cNvSpPr>
          <p:nvPr/>
        </p:nvSpPr>
        <p:spPr bwMode="auto">
          <a:xfrm>
            <a:off x="414851" y="4705570"/>
            <a:ext cx="2074253" cy="1440"/>
          </a:xfrm>
          <a:custGeom>
            <a:avLst/>
            <a:gdLst>
              <a:gd name="T0" fmla="*/ 0 w 6349"/>
              <a:gd name="T1" fmla="*/ 0 h 1"/>
              <a:gd name="T2" fmla="*/ 6348 w 634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49" h="1">
                <a:moveTo>
                  <a:pt x="0" y="0"/>
                </a:moveTo>
                <a:lnTo>
                  <a:pt x="63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8322" name="Text Box 130"/>
          <p:cNvSpPr txBox="1">
            <a:spLocks noChangeArrowheads="1"/>
          </p:cNvSpPr>
          <p:nvPr/>
        </p:nvSpPr>
        <p:spPr bwMode="auto">
          <a:xfrm>
            <a:off x="97951" y="422620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8323" name="AutoShape 131"/>
          <p:cNvSpPr>
            <a:spLocks/>
          </p:cNvSpPr>
          <p:nvPr/>
        </p:nvSpPr>
        <p:spPr bwMode="auto">
          <a:xfrm>
            <a:off x="2487664" y="3189728"/>
            <a:ext cx="414851" cy="2072947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8324" name="Text Box 132"/>
          <p:cNvSpPr txBox="1">
            <a:spLocks noChangeArrowheads="1"/>
          </p:cNvSpPr>
          <p:nvPr/>
        </p:nvSpPr>
        <p:spPr bwMode="auto">
          <a:xfrm>
            <a:off x="2902514" y="4018907"/>
            <a:ext cx="1037127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>
                <a:latin typeface="+mj-lt"/>
              </a:rPr>
              <a:t>Also in L</a:t>
            </a:r>
          </a:p>
        </p:txBody>
      </p:sp>
      <p:sp>
        <p:nvSpPr>
          <p:cNvPr id="8325" name="Freeform 133"/>
          <p:cNvSpPr>
            <a:spLocks/>
          </p:cNvSpPr>
          <p:nvPr/>
        </p:nvSpPr>
        <p:spPr bwMode="auto">
          <a:xfrm>
            <a:off x="2814646" y="5055381"/>
            <a:ext cx="502719" cy="1439"/>
          </a:xfrm>
          <a:custGeom>
            <a:avLst/>
            <a:gdLst>
              <a:gd name="T0" fmla="*/ 1540 w 1541"/>
              <a:gd name="T1" fmla="*/ 0 h 1"/>
              <a:gd name="T2" fmla="*/ 0 w 1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41" h="1">
                <a:moveTo>
                  <a:pt x="1540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8326" name="Text Box 134"/>
          <p:cNvSpPr txBox="1">
            <a:spLocks noChangeArrowheads="1"/>
          </p:cNvSpPr>
          <p:nvPr/>
        </p:nvSpPr>
        <p:spPr bwMode="auto">
          <a:xfrm>
            <a:off x="3363460" y="4879756"/>
            <a:ext cx="2360668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dirty="0">
                <a:latin typeface="+mj-lt"/>
              </a:rPr>
              <a:t>Length at most n</a:t>
            </a:r>
            <a:r>
              <a:rPr lang="en-US" dirty="0">
                <a:latin typeface="Arial" pitchFamily="34" charset="0"/>
                <a:cs typeface="Arial" pitchFamily="34" charset="0"/>
              </a:rPr>
              <a:t>||v||</a:t>
            </a:r>
          </a:p>
        </p:txBody>
      </p:sp>
      <p:sp>
        <p:nvSpPr>
          <p:cNvPr id="8327" name="Freeform 135"/>
          <p:cNvSpPr>
            <a:spLocks/>
          </p:cNvSpPr>
          <p:nvPr/>
        </p:nvSpPr>
        <p:spPr bwMode="auto">
          <a:xfrm>
            <a:off x="2389714" y="2932049"/>
            <a:ext cx="502718" cy="1440"/>
          </a:xfrm>
          <a:custGeom>
            <a:avLst/>
            <a:gdLst>
              <a:gd name="T0" fmla="*/ 1540 w 1541"/>
              <a:gd name="T1" fmla="*/ 0 h 1"/>
              <a:gd name="T2" fmla="*/ 0 w 1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41" h="1">
                <a:moveTo>
                  <a:pt x="1540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8328" name="Text Box 136"/>
          <p:cNvSpPr txBox="1">
            <a:spLocks noChangeArrowheads="1"/>
          </p:cNvSpPr>
          <p:nvPr/>
        </p:nvSpPr>
        <p:spPr bwMode="auto">
          <a:xfrm>
            <a:off x="207426" y="5488870"/>
            <a:ext cx="8708983" cy="103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dirty="0">
                <a:latin typeface="+mj-lt"/>
              </a:rPr>
              <a:t>Algorithm for solving </a:t>
            </a:r>
            <a:r>
              <a:rPr lang="en-US" dirty="0" err="1">
                <a:latin typeface="+mj-lt"/>
              </a:rPr>
              <a:t>SVP</a:t>
            </a:r>
            <a:r>
              <a:rPr lang="en-US" baseline="-33000" dirty="0" err="1">
                <a:latin typeface="+mj-lt"/>
              </a:rPr>
              <a:t>n</a:t>
            </a:r>
            <a:r>
              <a:rPr lang="en-US" dirty="0">
                <a:latin typeface="+mj-lt"/>
              </a:rPr>
              <a:t>(L) for a cyclic lattice L:</a:t>
            </a:r>
          </a:p>
          <a:p>
            <a:r>
              <a:rPr lang="en-US" dirty="0">
                <a:latin typeface="+mj-lt"/>
              </a:rPr>
              <a:t>1.  Construct 1-dimensional lattice L'=L </a:t>
            </a:r>
            <a:r>
              <a:rPr lang="en-US" dirty="0">
                <a:latin typeface="+mj-lt"/>
                <a:cs typeface="Arial" charset="0"/>
              </a:rPr>
              <a:t>∩ {1</a:t>
            </a:r>
            <a:r>
              <a:rPr lang="en-US" baseline="33000" dirty="0">
                <a:latin typeface="+mj-lt"/>
                <a:cs typeface="Arial" charset="0"/>
              </a:rPr>
              <a:t>n</a:t>
            </a:r>
            <a:r>
              <a:rPr lang="en-US" dirty="0">
                <a:latin typeface="+mj-lt"/>
                <a:cs typeface="Arial" charset="0"/>
              </a:rPr>
              <a:t>}</a:t>
            </a:r>
          </a:p>
          <a:p>
            <a:r>
              <a:rPr lang="en-US" dirty="0">
                <a:latin typeface="+mj-lt"/>
                <a:cs typeface="Arial" charset="0"/>
              </a:rPr>
              <a:t>2.  Find and output the shortest vector in L'</a:t>
            </a:r>
          </a:p>
        </p:txBody>
      </p:sp>
    </p:spTree>
    <p:extLst>
      <p:ext uri="{BB962C8B-B14F-4D97-AF65-F5344CB8AC3E}">
        <p14:creationId xmlns:p14="http://schemas.microsoft.com/office/powerpoint/2010/main" val="325673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1" grpId="0" animBg="1"/>
      <p:bldP spid="8323" grpId="0" animBg="1"/>
      <p:bldP spid="8325" grpId="0" animBg="1"/>
      <p:bldP spid="83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Hard Cyclic Lattice Instances</a:t>
            </a: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91418" y="1566227"/>
            <a:ext cx="1588821" cy="413150"/>
            <a:chOff x="480" y="1088"/>
            <a:chExt cx="1103" cy="287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30" name="AutoShape 14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31" name="AutoShape 15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35" name="AutoShape 19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39" name="AutoShape 23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40" name="AutoShape 24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42" name="AutoShape 26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978859" y="1631007"/>
            <a:ext cx="3105309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v is a shortest vector in L </a:t>
            </a:r>
          </a:p>
        </p:txBody>
      </p: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691418" y="2055673"/>
            <a:ext cx="1588821" cy="413150"/>
            <a:chOff x="480" y="1428"/>
            <a:chExt cx="1103" cy="287"/>
          </a:xfrm>
        </p:grpSpPr>
        <p:sp>
          <p:nvSpPr>
            <p:cNvPr id="9245" name="AutoShape 29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46" name="AutoShape 30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47" name="AutoShape 31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48" name="AutoShape 32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49" name="AutoShape 33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50" name="AutoShape 34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51" name="AutoShape 35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52" name="AutoShape 36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53" name="AutoShape 37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54" name="AutoShape 38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55" name="AutoShape 39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56" name="AutoShape 40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57" name="AutoShape 41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58" name="AutoShape 42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59" name="AutoShape 43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60" name="AutoShape 44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61" name="AutoShape 45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62" name="AutoShape 46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63" name="AutoShape 47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64" name="AutoShape 48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65" name="AutoShape 49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66" name="AutoShape 50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67" name="AutoShape 51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68" name="AutoShape 52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9269" name="Group 53"/>
          <p:cNvGrpSpPr>
            <a:grpSpLocks/>
          </p:cNvGrpSpPr>
          <p:nvPr/>
        </p:nvGrpSpPr>
        <p:grpSpPr bwMode="auto">
          <a:xfrm>
            <a:off x="691418" y="2545119"/>
            <a:ext cx="1588821" cy="413150"/>
            <a:chOff x="480" y="1768"/>
            <a:chExt cx="1103" cy="287"/>
          </a:xfrm>
        </p:grpSpPr>
        <p:sp>
          <p:nvSpPr>
            <p:cNvPr id="9270" name="AutoShape 54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71" name="AutoShape 55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72" name="AutoShape 56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73" name="AutoShape 57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74" name="AutoShape 58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75" name="AutoShape 59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76" name="AutoShape 60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77" name="AutoShape 61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78" name="AutoShape 62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79" name="AutoShape 63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80" name="AutoShape 64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81" name="AutoShape 65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82" name="AutoShape 66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83" name="AutoShape 67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84" name="AutoShape 68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85" name="AutoShape 69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86" name="AutoShape 70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87" name="AutoShape 71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88" name="AutoShape 72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89" name="AutoShape 73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90" name="AutoShape 74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91" name="AutoShape 75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92" name="AutoShape 76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93" name="AutoShape 77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9294" name="Group 78"/>
          <p:cNvGrpSpPr>
            <a:grpSpLocks/>
          </p:cNvGrpSpPr>
          <p:nvPr/>
        </p:nvGrpSpPr>
        <p:grpSpPr bwMode="auto">
          <a:xfrm>
            <a:off x="691418" y="3034565"/>
            <a:ext cx="1588821" cy="413150"/>
            <a:chOff x="480" y="2108"/>
            <a:chExt cx="1103" cy="287"/>
          </a:xfrm>
        </p:grpSpPr>
        <p:sp>
          <p:nvSpPr>
            <p:cNvPr id="9295" name="AutoShape 79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96" name="AutoShape 80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97" name="AutoShape 81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98" name="AutoShape 82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99" name="AutoShape 83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00" name="AutoShape 84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01" name="AutoShape 85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02" name="AutoShape 86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03" name="AutoShape 87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04" name="AutoShape 88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05" name="AutoShape 89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06" name="AutoShape 90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07" name="AutoShape 91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08" name="AutoShape 92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09" name="AutoShape 93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10" name="AutoShape 94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11" name="AutoShape 95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12" name="AutoShape 96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13" name="AutoShape 97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14" name="AutoShape 98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15" name="AutoShape 99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16" name="AutoShape 100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17" name="AutoShape 101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18" name="AutoShape 102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9319" name="Group 103"/>
          <p:cNvGrpSpPr>
            <a:grpSpLocks/>
          </p:cNvGrpSpPr>
          <p:nvPr/>
        </p:nvGrpSpPr>
        <p:grpSpPr bwMode="auto">
          <a:xfrm>
            <a:off x="691418" y="3688119"/>
            <a:ext cx="1588821" cy="413150"/>
            <a:chOff x="480" y="2562"/>
            <a:chExt cx="1103" cy="287"/>
          </a:xfrm>
        </p:grpSpPr>
        <p:sp>
          <p:nvSpPr>
            <p:cNvPr id="9320" name="AutoShape 104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21" name="AutoShape 105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22" name="AutoShape 106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23" name="AutoShape 107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24" name="AutoShape 108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25" name="AutoShape 109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26" name="AutoShape 110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27" name="AutoShape 111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28" name="AutoShape 112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29" name="AutoShape 113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30" name="AutoShape 114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31" name="AutoShape 115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32" name="AutoShape 116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33" name="AutoShape 117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34" name="AutoShape 118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35" name="AutoShape 119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36" name="AutoShape 120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37" name="AutoShape 121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38" name="AutoShape 122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39" name="AutoShape 123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40" name="AutoShape 124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341" name="AutoShape 125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342" name="AutoShape 126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343" name="AutoShape 127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</p:grpSp>
      <p:sp>
        <p:nvSpPr>
          <p:cNvPr id="9344" name="Line 128"/>
          <p:cNvSpPr>
            <a:spLocks noChangeShapeType="1"/>
          </p:cNvSpPr>
          <p:nvPr/>
        </p:nvSpPr>
        <p:spPr bwMode="auto">
          <a:xfrm>
            <a:off x="414851" y="3562879"/>
            <a:ext cx="2074253" cy="1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45" name="Text Box 129"/>
          <p:cNvSpPr txBox="1">
            <a:spLocks noChangeArrowheads="1"/>
          </p:cNvSpPr>
          <p:nvPr/>
        </p:nvSpPr>
        <p:spPr bwMode="auto">
          <a:xfrm>
            <a:off x="97951" y="3082070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9346" name="AutoShape 130"/>
          <p:cNvSpPr>
            <a:spLocks/>
          </p:cNvSpPr>
          <p:nvPr/>
        </p:nvSpPr>
        <p:spPr bwMode="auto">
          <a:xfrm>
            <a:off x="2489104" y="2045596"/>
            <a:ext cx="414851" cy="2072947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 sz="2200">
              <a:latin typeface="+mj-lt"/>
            </a:endParaRPr>
          </a:p>
        </p:txBody>
      </p:sp>
      <p:sp>
        <p:nvSpPr>
          <p:cNvPr id="9347" name="Text Box 131"/>
          <p:cNvSpPr txBox="1">
            <a:spLocks noChangeArrowheads="1"/>
          </p:cNvSpPr>
          <p:nvPr/>
        </p:nvSpPr>
        <p:spPr bwMode="auto">
          <a:xfrm>
            <a:off x="2903954" y="2874776"/>
            <a:ext cx="1037127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>
                <a:latin typeface="+mj-lt"/>
              </a:rPr>
              <a:t>Also in L</a:t>
            </a:r>
          </a:p>
        </p:txBody>
      </p:sp>
      <p:sp>
        <p:nvSpPr>
          <p:cNvPr id="9348" name="Line 132"/>
          <p:cNvSpPr>
            <a:spLocks noChangeShapeType="1"/>
          </p:cNvSpPr>
          <p:nvPr/>
        </p:nvSpPr>
        <p:spPr bwMode="auto">
          <a:xfrm flipH="1">
            <a:off x="2814647" y="3911249"/>
            <a:ext cx="505600" cy="1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3363460" y="3737064"/>
            <a:ext cx="293673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Length at most 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||v||</a:t>
            </a:r>
          </a:p>
        </p:txBody>
      </p:sp>
      <p:sp>
        <p:nvSpPr>
          <p:cNvPr id="9350" name="Line 134"/>
          <p:cNvSpPr>
            <a:spLocks noChangeShapeType="1"/>
          </p:cNvSpPr>
          <p:nvPr/>
        </p:nvSpPr>
        <p:spPr bwMode="auto">
          <a:xfrm flipH="1">
            <a:off x="2389713" y="1789357"/>
            <a:ext cx="505599" cy="1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1" name="Freeform 135"/>
          <p:cNvSpPr>
            <a:spLocks/>
          </p:cNvSpPr>
          <p:nvPr/>
        </p:nvSpPr>
        <p:spPr bwMode="auto">
          <a:xfrm>
            <a:off x="7216673" y="1643962"/>
            <a:ext cx="1441" cy="2488977"/>
          </a:xfrm>
          <a:custGeom>
            <a:avLst/>
            <a:gdLst>
              <a:gd name="T0" fmla="*/ 0 w 1"/>
              <a:gd name="T1" fmla="*/ 0 h 7623"/>
              <a:gd name="T2" fmla="*/ 0 w 1"/>
              <a:gd name="T3" fmla="*/ 7622 h 762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623">
                <a:moveTo>
                  <a:pt x="0" y="0"/>
                </a:moveTo>
                <a:lnTo>
                  <a:pt x="0" y="762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2" name="Freeform 136"/>
          <p:cNvSpPr>
            <a:spLocks/>
          </p:cNvSpPr>
          <p:nvPr/>
        </p:nvSpPr>
        <p:spPr bwMode="auto">
          <a:xfrm>
            <a:off x="5744529" y="2887730"/>
            <a:ext cx="3111380" cy="1440"/>
          </a:xfrm>
          <a:custGeom>
            <a:avLst/>
            <a:gdLst>
              <a:gd name="T0" fmla="*/ 0 w 9523"/>
              <a:gd name="T1" fmla="*/ 0 h 1"/>
              <a:gd name="T2" fmla="*/ 9522 w 9523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523" h="1">
                <a:moveTo>
                  <a:pt x="0" y="0"/>
                </a:moveTo>
                <a:lnTo>
                  <a:pt x="952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3" name="Freeform 137"/>
          <p:cNvSpPr>
            <a:spLocks noChangeArrowheads="1"/>
          </p:cNvSpPr>
          <p:nvPr/>
        </p:nvSpPr>
        <p:spPr bwMode="auto">
          <a:xfrm>
            <a:off x="6179546" y="1851257"/>
            <a:ext cx="2074253" cy="2074387"/>
          </a:xfrm>
          <a:custGeom>
            <a:avLst/>
            <a:gdLst>
              <a:gd name="T0" fmla="*/ 0 w 6349"/>
              <a:gd name="T1" fmla="*/ 0 h 6353"/>
              <a:gd name="T2" fmla="*/ 6348 w 6349"/>
              <a:gd name="T3" fmla="*/ 6352 h 63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49" h="6353">
                <a:moveTo>
                  <a:pt x="0" y="0"/>
                </a:moveTo>
                <a:lnTo>
                  <a:pt x="6348" y="6352"/>
                </a:lnTo>
              </a:path>
            </a:pathLst>
          </a:custGeom>
          <a:noFill/>
          <a:ln w="3672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4" name="Freeform 138"/>
          <p:cNvSpPr>
            <a:spLocks/>
          </p:cNvSpPr>
          <p:nvPr/>
        </p:nvSpPr>
        <p:spPr bwMode="auto">
          <a:xfrm>
            <a:off x="7216673" y="2473141"/>
            <a:ext cx="414851" cy="414589"/>
          </a:xfrm>
          <a:custGeom>
            <a:avLst/>
            <a:gdLst>
              <a:gd name="T0" fmla="*/ 0 w 1271"/>
              <a:gd name="T1" fmla="*/ 1270 h 1271"/>
              <a:gd name="T2" fmla="*/ 1270 w 1271"/>
              <a:gd name="T3" fmla="*/ 0 h 12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1" h="1271">
                <a:moveTo>
                  <a:pt x="0" y="1270"/>
                </a:moveTo>
                <a:lnTo>
                  <a:pt x="1270" y="0"/>
                </a:ln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7631523" y="2265847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  <a:r>
              <a:rPr lang="en-US" sz="2200" baseline="33000">
                <a:solidFill>
                  <a:srgbClr val="000000"/>
                </a:solidFill>
                <a:latin typeface="+mj-lt"/>
              </a:rPr>
              <a:t>n</a:t>
            </a:r>
          </a:p>
        </p:txBody>
      </p:sp>
      <p:sp>
        <p:nvSpPr>
          <p:cNvPr id="9356" name="Text Box 140"/>
          <p:cNvSpPr txBox="1">
            <a:spLocks noChangeArrowheads="1"/>
          </p:cNvSpPr>
          <p:nvPr/>
        </p:nvSpPr>
        <p:spPr bwMode="auto">
          <a:xfrm>
            <a:off x="207425" y="5491871"/>
            <a:ext cx="2281679" cy="39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 sz="2200">
              <a:latin typeface="+mj-lt"/>
            </a:endParaRPr>
          </a:p>
        </p:txBody>
      </p:sp>
      <p:sp>
        <p:nvSpPr>
          <p:cNvPr id="9357" name="Text Box 141"/>
          <p:cNvSpPr txBox="1">
            <a:spLocks noChangeArrowheads="1"/>
          </p:cNvSpPr>
          <p:nvPr/>
        </p:nvSpPr>
        <p:spPr bwMode="auto">
          <a:xfrm>
            <a:off x="97950" y="4268255"/>
            <a:ext cx="8938545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000" dirty="0">
                <a:latin typeface="+mj-lt"/>
              </a:rPr>
              <a:t>The “hard” instances of cyclic lattices lie on plane P perpendicular to the 1</a:t>
            </a:r>
            <a:r>
              <a:rPr lang="en-US" sz="2000" baseline="33000" dirty="0">
                <a:latin typeface="+mj-lt"/>
              </a:rPr>
              <a:t>n</a:t>
            </a:r>
            <a:r>
              <a:rPr lang="en-US" sz="2000" dirty="0">
                <a:latin typeface="+mj-lt"/>
              </a:rPr>
              <a:t> vector</a:t>
            </a:r>
          </a:p>
        </p:txBody>
      </p:sp>
      <p:sp>
        <p:nvSpPr>
          <p:cNvPr id="9358" name="Text Box 142"/>
          <p:cNvSpPr txBox="1">
            <a:spLocks noChangeArrowheads="1"/>
          </p:cNvSpPr>
          <p:nvPr/>
        </p:nvSpPr>
        <p:spPr bwMode="auto">
          <a:xfrm>
            <a:off x="107504" y="4653136"/>
            <a:ext cx="4968552" cy="16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In algebra language:</a:t>
            </a:r>
          </a:p>
          <a:p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If </a:t>
            </a:r>
            <a:r>
              <a:rPr lang="en-US" sz="2200" dirty="0">
                <a:latin typeface="+mj-lt"/>
              </a:rPr>
              <a:t>R=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dirty="0">
                <a:latin typeface="+mj-lt"/>
              </a:rPr>
              <a:t>[x]/(x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-1), then </a:t>
            </a:r>
          </a:p>
          <a:p>
            <a:r>
              <a:rPr lang="en-US" sz="2200" dirty="0">
                <a:latin typeface="+mj-lt"/>
              </a:rPr>
              <a:t>   </a:t>
            </a:r>
            <a:r>
              <a:rPr lang="en-US" sz="2200" dirty="0" smtClean="0">
                <a:latin typeface="+mj-lt"/>
              </a:rPr>
              <a:t> 1</a:t>
            </a:r>
            <a:r>
              <a:rPr lang="en-US" sz="2200" baseline="33000" dirty="0" smtClean="0">
                <a:latin typeface="+mj-lt"/>
              </a:rPr>
              <a:t>n </a:t>
            </a:r>
            <a:r>
              <a:rPr lang="en-US" sz="2200" dirty="0">
                <a:latin typeface="+mj-lt"/>
              </a:rPr>
              <a:t>=</a:t>
            </a:r>
            <a:r>
              <a:rPr lang="en-US" sz="2200" dirty="0">
                <a:latin typeface="+mj-lt"/>
                <a:cs typeface="Arial" charset="0"/>
              </a:rPr>
              <a:t> (x</a:t>
            </a:r>
            <a:r>
              <a:rPr lang="en-US" sz="2200" baseline="33000" dirty="0">
                <a:latin typeface="+mj-lt"/>
                <a:cs typeface="Arial" charset="0"/>
              </a:rPr>
              <a:t>n-1</a:t>
            </a:r>
            <a:r>
              <a:rPr lang="en-US" sz="2200" dirty="0">
                <a:latin typeface="+mj-lt"/>
                <a:cs typeface="Arial" charset="0"/>
              </a:rPr>
              <a:t>+x</a:t>
            </a:r>
            <a:r>
              <a:rPr lang="en-US" sz="2200" baseline="33000" dirty="0">
                <a:latin typeface="+mj-lt"/>
                <a:cs typeface="Arial" charset="0"/>
              </a:rPr>
              <a:t>n-2</a:t>
            </a:r>
            <a:r>
              <a:rPr lang="en-US" sz="2200" dirty="0">
                <a:latin typeface="+mj-lt"/>
                <a:cs typeface="Arial" charset="0"/>
              </a:rPr>
              <a:t>+...+1) </a:t>
            </a:r>
            <a:r>
              <a:rPr lang="en-US" sz="2200" dirty="0" smtClean="0">
                <a:latin typeface="+mj-lt"/>
                <a:cs typeface="Arial" charset="0"/>
              </a:rPr>
              <a:t>≈  </a:t>
            </a:r>
            <a:r>
              <a:rPr lang="en-US" sz="2200" b="1" dirty="0">
                <a:latin typeface="+mj-lt"/>
                <a:cs typeface="Arial" charset="0"/>
              </a:rPr>
              <a:t>Z</a:t>
            </a:r>
            <a:r>
              <a:rPr lang="en-US" sz="2200" dirty="0">
                <a:latin typeface="+mj-lt"/>
                <a:cs typeface="Arial" charset="0"/>
              </a:rPr>
              <a:t>[x]/(x-1) </a:t>
            </a:r>
          </a:p>
          <a:p>
            <a:r>
              <a:rPr lang="en-US" sz="2200" dirty="0">
                <a:latin typeface="+mj-lt"/>
                <a:cs typeface="Arial" charset="0"/>
              </a:rPr>
              <a:t>    P = (x-1) </a:t>
            </a:r>
            <a:r>
              <a:rPr lang="en-US" sz="2200" dirty="0" smtClean="0">
                <a:latin typeface="+mj-lt"/>
                <a:cs typeface="Arial" charset="0"/>
              </a:rPr>
              <a:t>≈ </a:t>
            </a:r>
            <a:r>
              <a:rPr lang="en-US" sz="2200" b="1" dirty="0">
                <a:latin typeface="+mj-lt"/>
                <a:cs typeface="Arial" charset="0"/>
              </a:rPr>
              <a:t>Z</a:t>
            </a:r>
            <a:r>
              <a:rPr lang="en-US" sz="2200" dirty="0">
                <a:latin typeface="+mj-lt"/>
                <a:cs typeface="Arial" charset="0"/>
              </a:rPr>
              <a:t>[x]/(x</a:t>
            </a:r>
            <a:r>
              <a:rPr lang="en-US" sz="2200" baseline="33000" dirty="0">
                <a:latin typeface="+mj-lt"/>
                <a:cs typeface="Arial" charset="0"/>
              </a:rPr>
              <a:t>n-1</a:t>
            </a:r>
            <a:r>
              <a:rPr lang="en-US" sz="2200" dirty="0">
                <a:latin typeface="+mj-lt"/>
                <a:cs typeface="Arial" charset="0"/>
              </a:rPr>
              <a:t>+x</a:t>
            </a:r>
            <a:r>
              <a:rPr lang="en-US" sz="2200" baseline="33000" dirty="0">
                <a:latin typeface="+mj-lt"/>
                <a:cs typeface="Arial" charset="0"/>
              </a:rPr>
              <a:t>n-2</a:t>
            </a:r>
            <a:r>
              <a:rPr lang="en-US" sz="2200" dirty="0">
                <a:latin typeface="+mj-lt"/>
                <a:cs typeface="Arial" charset="0"/>
              </a:rPr>
              <a:t>+...+1)</a:t>
            </a:r>
          </a:p>
        </p:txBody>
      </p:sp>
    </p:spTree>
    <p:extLst>
      <p:ext uri="{BB962C8B-B14F-4D97-AF65-F5344CB8AC3E}">
        <p14:creationId xmlns:p14="http://schemas.microsoft.com/office/powerpoint/2010/main" val="2263555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1" grpId="0" animBg="1"/>
      <p:bldP spid="9352" grpId="0" animBg="1"/>
      <p:bldP spid="9353" grpId="0" animBg="1"/>
      <p:bldP spid="93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f-Ideal Lattices = Ideals in </a:t>
            </a:r>
            <a:r>
              <a:rPr lang="en-US" b="1" dirty="0"/>
              <a:t>Z</a:t>
            </a:r>
            <a:r>
              <a:rPr lang="en-US" dirty="0"/>
              <a:t>[x]/(f)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4" y="1605095"/>
            <a:ext cx="8877516" cy="4887260"/>
          </a:xfrm>
          <a:ln/>
        </p:spPr>
        <p:txBody>
          <a:bodyPr tIns="22401"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u="sng" dirty="0">
                <a:latin typeface="+mj-lt"/>
              </a:rPr>
              <a:t>Want f to have 3 properties:</a:t>
            </a:r>
          </a:p>
          <a:p>
            <a:pPr marL="783372" lvl="1" indent="-26064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 err="1">
                <a:latin typeface="+mj-lt"/>
              </a:rPr>
              <a:t>Monic</a:t>
            </a:r>
            <a:r>
              <a:rPr lang="en-US" dirty="0">
                <a:latin typeface="+mj-lt"/>
              </a:rPr>
              <a:t> (i.e. coefficient of largest exponent is 1)</a:t>
            </a:r>
          </a:p>
          <a:p>
            <a:pPr marL="783372" lvl="1" indent="-26064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>
                <a:latin typeface="+mj-lt"/>
              </a:rPr>
              <a:t>Irreducible over </a:t>
            </a:r>
            <a:r>
              <a:rPr lang="en-US" b="1" dirty="0">
                <a:latin typeface="+mj-lt"/>
              </a:rPr>
              <a:t>Z</a:t>
            </a:r>
          </a:p>
          <a:p>
            <a:pPr marL="783372" lvl="1" indent="-26064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 smtClean="0">
                <a:latin typeface="+mj-lt"/>
              </a:rPr>
              <a:t>For all polynomials </a:t>
            </a:r>
            <a:r>
              <a:rPr lang="en-US" dirty="0" err="1" smtClean="0">
                <a:latin typeface="+mj-lt"/>
              </a:rPr>
              <a:t>g,h</a:t>
            </a:r>
            <a:r>
              <a:rPr lang="en-US" dirty="0" smtClean="0">
                <a:latin typeface="+mj-lt"/>
              </a:rPr>
              <a:t>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||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mod f||&lt;poly(n)||g||∙||h||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u="sng" dirty="0" smtClean="0">
                <a:latin typeface="+mj-lt"/>
              </a:rPr>
              <a:t>Conjecture</a:t>
            </a:r>
            <a:r>
              <a:rPr lang="en-US" sz="2500" u="sng" dirty="0">
                <a:latin typeface="+mj-lt"/>
              </a:rPr>
              <a:t>:</a:t>
            </a:r>
            <a:r>
              <a:rPr lang="en-US" sz="2500" dirty="0">
                <a:latin typeface="+mj-lt"/>
              </a:rPr>
              <a:t> For all f that satisfy the above 3 properties, solving </a:t>
            </a:r>
            <a:r>
              <a:rPr lang="en-US" sz="2500" dirty="0" err="1">
                <a:latin typeface="+mj-lt"/>
              </a:rPr>
              <a:t>SVP</a:t>
            </a:r>
            <a:r>
              <a:rPr lang="en-US" sz="2500" baseline="-33000" dirty="0" err="1">
                <a:latin typeface="+mj-lt"/>
              </a:rPr>
              <a:t>poly</a:t>
            </a:r>
            <a:r>
              <a:rPr lang="en-US" sz="2500" baseline="-33000" dirty="0">
                <a:latin typeface="+mj-lt"/>
              </a:rPr>
              <a:t>(n)</a:t>
            </a:r>
            <a:r>
              <a:rPr lang="en-US" sz="2500" dirty="0">
                <a:latin typeface="+mj-lt"/>
              </a:rPr>
              <a:t> for ideals in </a:t>
            </a:r>
            <a:r>
              <a:rPr lang="en-US" sz="2500" b="1" dirty="0">
                <a:latin typeface="+mj-lt"/>
              </a:rPr>
              <a:t>Z</a:t>
            </a:r>
            <a:r>
              <a:rPr lang="en-US" sz="2500" dirty="0">
                <a:latin typeface="+mj-lt"/>
              </a:rPr>
              <a:t>[x]/(f) takes time 2</a:t>
            </a:r>
            <a:r>
              <a:rPr lang="en-US" sz="2500" baseline="33000" dirty="0">
                <a:latin typeface="+mj-lt"/>
                <a:cs typeface="Arial" charset="0"/>
              </a:rPr>
              <a:t>Ω(n)</a:t>
            </a:r>
            <a:r>
              <a:rPr lang="en-US" sz="2500" dirty="0">
                <a:latin typeface="+mj-lt"/>
                <a:cs typeface="Arial" charset="0"/>
              </a:rPr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US" sz="2500" u="sng" dirty="0" smtClean="0">
              <a:latin typeface="+mj-lt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u="sng" dirty="0" smtClean="0">
                <a:latin typeface="+mj-lt"/>
              </a:rPr>
              <a:t>Some </a:t>
            </a:r>
            <a:r>
              <a:rPr lang="en-US" sz="2500" u="sng" dirty="0">
                <a:latin typeface="+mj-lt"/>
              </a:rPr>
              <a:t>“good” f to use: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dirty="0">
                <a:latin typeface="+mj-lt"/>
              </a:rPr>
              <a:t>f=x</a:t>
            </a:r>
            <a:r>
              <a:rPr lang="en-US" sz="2500" baseline="33000" dirty="0">
                <a:latin typeface="+mj-lt"/>
              </a:rPr>
              <a:t>n-1</a:t>
            </a:r>
            <a:r>
              <a:rPr lang="en-US" sz="2500" dirty="0">
                <a:latin typeface="+mj-lt"/>
              </a:rPr>
              <a:t>+x</a:t>
            </a:r>
            <a:r>
              <a:rPr lang="en-US" sz="2500" baseline="33000" dirty="0">
                <a:latin typeface="+mj-lt"/>
              </a:rPr>
              <a:t>n-2</a:t>
            </a:r>
            <a:r>
              <a:rPr lang="en-US" sz="2500" dirty="0">
                <a:latin typeface="+mj-lt"/>
              </a:rPr>
              <a:t>+...+1  where n is prime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dirty="0">
                <a:latin typeface="+mj-lt"/>
              </a:rPr>
              <a:t>f=x</a:t>
            </a:r>
            <a:r>
              <a:rPr lang="en-US" sz="2500" baseline="33000" dirty="0">
                <a:latin typeface="+mj-lt"/>
              </a:rPr>
              <a:t>n</a:t>
            </a:r>
            <a:r>
              <a:rPr lang="en-US" sz="2500" dirty="0">
                <a:latin typeface="+mj-lt"/>
              </a:rPr>
              <a:t>+1 where n is a power of 2</a:t>
            </a:r>
          </a:p>
        </p:txBody>
      </p:sp>
    </p:spTree>
    <p:extLst>
      <p:ext uri="{BB962C8B-B14F-4D97-AF65-F5344CB8AC3E}">
        <p14:creationId xmlns:p14="http://schemas.microsoft.com/office/powerpoint/2010/main" val="1301543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36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800" dirty="0"/>
              <a:t>(</a:t>
            </a:r>
            <a:r>
              <a:rPr lang="en-US" sz="3800" dirty="0" smtClean="0"/>
              <a:t>x</a:t>
            </a:r>
            <a:r>
              <a:rPr lang="en-US" sz="3800" baseline="33000" dirty="0" smtClean="0"/>
              <a:t>n</a:t>
            </a:r>
            <a:r>
              <a:rPr lang="en-US" sz="3800" dirty="0" smtClean="0"/>
              <a:t>+1)-</a:t>
            </a:r>
            <a:r>
              <a:rPr lang="en-US" sz="3800" dirty="0"/>
              <a:t>Ideal Lattices = Ideals in </a:t>
            </a:r>
            <a:r>
              <a:rPr lang="en-US" sz="3800" b="1" dirty="0"/>
              <a:t>Z</a:t>
            </a:r>
            <a:r>
              <a:rPr lang="en-US" sz="3800" dirty="0"/>
              <a:t>[x]/(</a:t>
            </a:r>
            <a:r>
              <a:rPr lang="en-US" sz="3800" dirty="0" smtClean="0"/>
              <a:t>x</a:t>
            </a:r>
            <a:r>
              <a:rPr lang="en-US" sz="3800" baseline="33000" dirty="0" smtClean="0"/>
              <a:t>n</a:t>
            </a:r>
            <a:r>
              <a:rPr lang="en-US" sz="3800" dirty="0" smtClean="0"/>
              <a:t>+1</a:t>
            </a:r>
            <a:r>
              <a:rPr lang="en-US" sz="3800" dirty="0"/>
              <a:t>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9702" y="1340768"/>
            <a:ext cx="7257006" cy="3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 A set L 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 is a </a:t>
            </a:r>
            <a:r>
              <a:rPr lang="en-US" sz="2200" i="1" dirty="0">
                <a:latin typeface="+mj-lt"/>
              </a:rPr>
              <a:t>(x</a:t>
            </a:r>
            <a:r>
              <a:rPr lang="en-US" sz="2200" i="1" baseline="33000" dirty="0">
                <a:latin typeface="+mj-lt"/>
              </a:rPr>
              <a:t>n</a:t>
            </a:r>
            <a:r>
              <a:rPr lang="en-US" sz="2200" i="1" dirty="0">
                <a:latin typeface="+mj-lt"/>
              </a:rPr>
              <a:t>+1</a:t>
            </a:r>
            <a:r>
              <a:rPr lang="en-US" sz="2200" i="1" dirty="0" smtClean="0">
                <a:latin typeface="+mj-lt"/>
              </a:rPr>
              <a:t>)-ideal </a:t>
            </a:r>
            <a:r>
              <a:rPr lang="en-US" sz="2200" i="1" dirty="0">
                <a:latin typeface="+mj-lt"/>
              </a:rPr>
              <a:t>lattice </a:t>
            </a:r>
            <a:r>
              <a:rPr lang="en-US" sz="2200" dirty="0">
                <a:latin typeface="+mj-lt"/>
              </a:rPr>
              <a:t>if L is an </a:t>
            </a:r>
            <a:r>
              <a:rPr lang="en-US" sz="2200" i="1" dirty="0">
                <a:latin typeface="+mj-lt"/>
              </a:rPr>
              <a:t>ideal </a:t>
            </a:r>
            <a:r>
              <a:rPr lang="en-US" sz="2200" dirty="0">
                <a:latin typeface="+mj-lt"/>
              </a:rPr>
              <a:t>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dirty="0">
                <a:latin typeface="+mj-lt"/>
              </a:rPr>
              <a:t>[x]/(</a:t>
            </a:r>
            <a:r>
              <a:rPr lang="en-US" sz="2200" dirty="0" smtClean="0">
                <a:latin typeface="+mj-lt"/>
              </a:rPr>
              <a:t>x</a:t>
            </a:r>
            <a:r>
              <a:rPr lang="en-US" sz="2200" baseline="33000" dirty="0" smtClean="0">
                <a:latin typeface="+mj-lt"/>
              </a:rPr>
              <a:t>n</a:t>
            </a:r>
            <a:r>
              <a:rPr lang="en-US" sz="2200" dirty="0" smtClean="0">
                <a:latin typeface="+mj-lt"/>
              </a:rPr>
              <a:t>+1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29702" y="1772816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1.)  For all </a:t>
            </a:r>
            <a:r>
              <a:rPr lang="en-US" sz="2200" dirty="0" err="1">
                <a:latin typeface="+mj-lt"/>
              </a:rPr>
              <a:t>v,w</a:t>
            </a:r>
            <a:r>
              <a:rPr lang="en-US" sz="2200" dirty="0">
                <a:latin typeface="+mj-lt"/>
              </a:rPr>
              <a:t> in L, </a:t>
            </a:r>
            <a:r>
              <a:rPr lang="en-US" sz="2200" dirty="0" err="1">
                <a:latin typeface="+mj-lt"/>
              </a:rPr>
              <a:t>v+w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83568" y="2924944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2.)  For all v in L, -v is also in L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29702" y="4109907"/>
            <a:ext cx="704958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3.)  For all v in L, </a:t>
            </a:r>
            <a:r>
              <a:rPr lang="en-US" sz="2200" dirty="0" err="1" smtClean="0">
                <a:latin typeface="+mj-lt"/>
              </a:rPr>
              <a:t>vx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is also in L</a:t>
            </a: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721565" y="5063345"/>
            <a:ext cx="1588820" cy="413149"/>
            <a:chOff x="885" y="3503"/>
            <a:chExt cx="1103" cy="287"/>
          </a:xfrm>
        </p:grpSpPr>
        <p:sp>
          <p:nvSpPr>
            <p:cNvPr id="6178" name="AutoShape 34"/>
            <p:cNvSpPr>
              <a:spLocks noChangeArrowheads="1"/>
            </p:cNvSpPr>
            <p:nvPr/>
          </p:nvSpPr>
          <p:spPr bwMode="auto">
            <a:xfrm>
              <a:off x="1701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79" name="AutoShape 35"/>
            <p:cNvSpPr>
              <a:spLocks noChangeArrowheads="1"/>
            </p:cNvSpPr>
            <p:nvPr/>
          </p:nvSpPr>
          <p:spPr bwMode="auto">
            <a:xfrm>
              <a:off x="1429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0" name="AutoShape 36"/>
            <p:cNvSpPr>
              <a:spLocks noChangeArrowheads="1"/>
            </p:cNvSpPr>
            <p:nvPr/>
          </p:nvSpPr>
          <p:spPr bwMode="auto">
            <a:xfrm>
              <a:off x="1157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1" name="AutoShape 37"/>
            <p:cNvSpPr>
              <a:spLocks noChangeArrowheads="1"/>
            </p:cNvSpPr>
            <p:nvPr/>
          </p:nvSpPr>
          <p:spPr bwMode="auto">
            <a:xfrm>
              <a:off x="885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4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721565" y="4600026"/>
            <a:ext cx="1588820" cy="413150"/>
            <a:chOff x="885" y="3118"/>
            <a:chExt cx="1103" cy="287"/>
          </a:xfrm>
        </p:grpSpPr>
        <p:sp>
          <p:nvSpPr>
            <p:cNvPr id="6183" name="AutoShape 3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4" name="AutoShape 4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5" name="AutoShape 4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6" name="AutoShape 4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7" name="AutoShape 53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8" name="AutoShape 54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1" name="AutoShape 57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03" name="AutoShape 5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5" name="AutoShape 6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6" name="AutoShape 6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721565" y="5517232"/>
            <a:ext cx="1588820" cy="413149"/>
            <a:chOff x="885" y="3889"/>
            <a:chExt cx="1103" cy="287"/>
          </a:xfrm>
        </p:grpSpPr>
        <p:sp>
          <p:nvSpPr>
            <p:cNvPr id="6208" name="AutoShape 64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7" name="AutoShape 73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8" name="AutoShape 74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4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219" name="AutoShape 75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-3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721565" y="5968179"/>
            <a:ext cx="1588820" cy="413149"/>
            <a:chOff x="885" y="4275"/>
            <a:chExt cx="1103" cy="287"/>
          </a:xfrm>
        </p:grpSpPr>
        <p:sp>
          <p:nvSpPr>
            <p:cNvPr id="6221" name="AutoShape 7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2" name="AutoShape 7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3" name="AutoShape 7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5" name="AutoShape 81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6" name="AutoShape 82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7" name="AutoShape 83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9" name="AutoShape 85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0" name="AutoShape 86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4" name="AutoShape 90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5" name="AutoShape 91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7" name="AutoShape 93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8" name="AutoShape 94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9" name="AutoShape 95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1" name="AutoShape 9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4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243" name="AutoShape 9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-3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-2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1172544" y="2568121"/>
            <a:ext cx="735989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 +  (-</a:t>
            </a:r>
            <a:r>
              <a:rPr lang="en-US" sz="2200" dirty="0">
                <a:latin typeface="+mj-lt"/>
              </a:rPr>
              <a:t>7-2x+3x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+6x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)=  (-</a:t>
            </a:r>
            <a:r>
              <a:rPr lang="en-US" sz="2200" dirty="0">
                <a:latin typeface="+mj-lt"/>
              </a:rPr>
              <a:t>8+0x+6x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+2x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1115616" y="3717032"/>
            <a:ext cx="433556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       (1-2x-3x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2411760" y="4582537"/>
            <a:ext cx="2074253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2373764" y="5085184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</a:t>
            </a:r>
            <a:r>
              <a:rPr lang="en-US" sz="2200" dirty="0" smtClean="0">
                <a:latin typeface="+mj-lt"/>
              </a:rPr>
              <a:t>1+2x+3x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-4x</a:t>
            </a:r>
            <a:r>
              <a:rPr lang="en-US" sz="2200" baseline="33000" dirty="0" smtClean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)x=4-x+2x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+3x</a:t>
            </a:r>
            <a:r>
              <a:rPr lang="en-US" sz="2200" baseline="33000" dirty="0" smtClean="0">
                <a:latin typeface="+mj-lt"/>
              </a:rPr>
              <a:t>3</a:t>
            </a:r>
            <a:endParaRPr lang="en-US" sz="2200" baseline="33000" dirty="0">
              <a:latin typeface="+mj-lt"/>
            </a:endParaRP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2373764" y="5517232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=-3+4x-x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+2x</a:t>
            </a:r>
            <a:r>
              <a:rPr lang="en-US" sz="2200" baseline="33000" dirty="0" smtClean="0">
                <a:latin typeface="+mj-lt"/>
              </a:rPr>
              <a:t>3</a:t>
            </a:r>
            <a:endParaRPr lang="en-US" sz="2200" baseline="33000" dirty="0">
              <a:latin typeface="+mj-lt"/>
            </a:endParaRP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2339752" y="5995499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=-2-3x+4x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-x</a:t>
            </a:r>
            <a:r>
              <a:rPr lang="en-US" sz="2200" baseline="33000" dirty="0" smtClean="0">
                <a:latin typeface="+mj-lt"/>
              </a:rPr>
              <a:t>3</a:t>
            </a:r>
            <a:endParaRPr lang="en-US" sz="2200" baseline="33000" dirty="0">
              <a:latin typeface="+mj-lt"/>
            </a:endParaRPr>
          </a:p>
        </p:txBody>
      </p:sp>
      <p:sp>
        <p:nvSpPr>
          <p:cNvPr id="108" name="AutoShape 19"/>
          <p:cNvSpPr>
            <a:spLocks noChangeArrowheads="1"/>
          </p:cNvSpPr>
          <p:nvPr/>
        </p:nvSpPr>
        <p:spPr bwMode="auto">
          <a:xfrm>
            <a:off x="243504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2043239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1651435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1" name="AutoShape 22"/>
          <p:cNvSpPr>
            <a:spLocks noChangeArrowheads="1"/>
          </p:cNvSpPr>
          <p:nvPr/>
        </p:nvSpPr>
        <p:spPr bwMode="auto">
          <a:xfrm>
            <a:off x="125963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12" name="AutoShape 23"/>
          <p:cNvSpPr>
            <a:spLocks noChangeArrowheads="1"/>
          </p:cNvSpPr>
          <p:nvPr/>
        </p:nvSpPr>
        <p:spPr bwMode="auto">
          <a:xfrm>
            <a:off x="449201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100206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-3</a:t>
            </a:r>
          </a:p>
        </p:txBody>
      </p:sp>
      <p:sp>
        <p:nvSpPr>
          <p:cNvPr id="114" name="AutoShape 25"/>
          <p:cNvSpPr>
            <a:spLocks noChangeArrowheads="1"/>
          </p:cNvSpPr>
          <p:nvPr/>
        </p:nvSpPr>
        <p:spPr bwMode="auto">
          <a:xfrm>
            <a:off x="3708403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15" name="AutoShape 26"/>
          <p:cNvSpPr>
            <a:spLocks noChangeArrowheads="1"/>
          </p:cNvSpPr>
          <p:nvPr/>
        </p:nvSpPr>
        <p:spPr bwMode="auto">
          <a:xfrm>
            <a:off x="331660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16" name="AutoShape 2"/>
          <p:cNvSpPr>
            <a:spLocks noChangeArrowheads="1"/>
          </p:cNvSpPr>
          <p:nvPr/>
        </p:nvSpPr>
        <p:spPr bwMode="auto">
          <a:xfrm>
            <a:off x="241017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2018369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8" name="AutoShape 4"/>
          <p:cNvSpPr>
            <a:spLocks noChangeArrowheads="1"/>
          </p:cNvSpPr>
          <p:nvPr/>
        </p:nvSpPr>
        <p:spPr bwMode="auto">
          <a:xfrm>
            <a:off x="1626565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123476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446714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4075336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22" name="AutoShape 8"/>
          <p:cNvSpPr>
            <a:spLocks noChangeArrowheads="1"/>
          </p:cNvSpPr>
          <p:nvPr/>
        </p:nvSpPr>
        <p:spPr bwMode="auto">
          <a:xfrm>
            <a:off x="368353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23" name="AutoShape 9"/>
          <p:cNvSpPr>
            <a:spLocks noChangeArrowheads="1"/>
          </p:cNvSpPr>
          <p:nvPr/>
        </p:nvSpPr>
        <p:spPr bwMode="auto">
          <a:xfrm>
            <a:off x="329173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-7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960425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4920882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26" name="AutoShape 14"/>
          <p:cNvSpPr>
            <a:spLocks noChangeArrowheads="1"/>
          </p:cNvSpPr>
          <p:nvPr/>
        </p:nvSpPr>
        <p:spPr bwMode="auto">
          <a:xfrm>
            <a:off x="645928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606748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8" name="AutoShape 16"/>
          <p:cNvSpPr>
            <a:spLocks noChangeArrowheads="1"/>
          </p:cNvSpPr>
          <p:nvPr/>
        </p:nvSpPr>
        <p:spPr bwMode="auto">
          <a:xfrm>
            <a:off x="567568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0</a:t>
            </a:r>
          </a:p>
        </p:txBody>
      </p:sp>
      <p:sp>
        <p:nvSpPr>
          <p:cNvPr id="129" name="AutoShape 17"/>
          <p:cNvSpPr>
            <a:spLocks noChangeArrowheads="1"/>
          </p:cNvSpPr>
          <p:nvPr/>
        </p:nvSpPr>
        <p:spPr bwMode="auto">
          <a:xfrm>
            <a:off x="528387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1537141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82949"/>
            <a:ext cx="7772400" cy="1362075"/>
          </a:xfrm>
        </p:spPr>
        <p:txBody>
          <a:bodyPr/>
          <a:lstStyle/>
          <a:p>
            <a:r>
              <a:rPr lang="en-US" dirty="0" smtClean="0"/>
              <a:t>Ring-</a:t>
            </a:r>
            <a:r>
              <a:rPr lang="en-US" dirty="0" err="1" smtClean="0"/>
              <a:t>lwe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224589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[</a:t>
            </a:r>
            <a:r>
              <a:rPr lang="en-US" sz="2600" dirty="0" err="1" smtClean="0">
                <a:solidFill>
                  <a:srgbClr val="00B050"/>
                </a:solidFill>
              </a:rPr>
              <a:t>LyuPeiReg</a:t>
            </a:r>
            <a:r>
              <a:rPr lang="en-US" sz="2600" dirty="0" smtClean="0">
                <a:solidFill>
                  <a:srgbClr val="00B050"/>
                </a:solidFill>
              </a:rPr>
              <a:t> ‘10]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3313</Words>
  <Application>Microsoft Office PowerPoint</Application>
  <PresentationFormat>On-screen Show (4:3)</PresentationFormat>
  <Paragraphs>1284</Paragraphs>
  <Slides>36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Ideal Lattices</vt:lpstr>
      <vt:lpstr>Cyclic Lattices</vt:lpstr>
      <vt:lpstr>Cyclic Lattices = Ideals in Z[x]/(xn-1)</vt:lpstr>
      <vt:lpstr>Why Cyclic Lattices?</vt:lpstr>
      <vt:lpstr>Is SVPpoly(n) Hard for Cyclic Lattices?</vt:lpstr>
      <vt:lpstr>The Hard Cyclic Lattice Instances</vt:lpstr>
      <vt:lpstr>f-Ideal Lattices = Ideals in Z[x]/(f)</vt:lpstr>
      <vt:lpstr>(xn+1)-Ideal Lattices = Ideals in Z[x]/(xn+1)</vt:lpstr>
      <vt:lpstr>Ring-lwe</vt:lpstr>
      <vt:lpstr>PowerPoint Presentation</vt:lpstr>
      <vt:lpstr>Ring-LWE</vt:lpstr>
      <vt:lpstr>Decision Ring-LWE</vt:lpstr>
      <vt:lpstr>Decision Ring-LWE Problem </vt:lpstr>
      <vt:lpstr>What We Want to Construct</vt:lpstr>
      <vt:lpstr>The Ring R=Z17[x]/(x4+1)</vt:lpstr>
      <vt:lpstr>Example</vt:lpstr>
      <vt:lpstr>Representation of Elements in R=Z17[x]/(x4+1)</vt:lpstr>
      <vt:lpstr>Learning One Position of the Secret</vt:lpstr>
      <vt:lpstr>Learning One Position of the Secret</vt:lpstr>
      <vt:lpstr>Learning One Position of the Secret</vt:lpstr>
      <vt:lpstr>Learning the Other Positions</vt:lpstr>
      <vt:lpstr>A Possible Swap</vt:lpstr>
      <vt:lpstr>A Possible Swap</vt:lpstr>
      <vt:lpstr>Automorphisms of R</vt:lpstr>
      <vt:lpstr>Automorphisms of R</vt:lpstr>
      <vt:lpstr>A Correct Swap</vt:lpstr>
      <vt:lpstr>A Caveat … </vt:lpstr>
      <vt:lpstr>Ring-LWE cryptosystem</vt:lpstr>
      <vt:lpstr>Security</vt:lpstr>
      <vt:lpstr>Security</vt:lpstr>
      <vt:lpstr>Use Polynomials in Zp[x]/(f(x))</vt:lpstr>
      <vt:lpstr>1-element Cryptosystem based on Ring-LWE  [Stehle, steinfeld 2011]</vt:lpstr>
      <vt:lpstr>Stehle, Steinfeld Cryptosystem</vt:lpstr>
      <vt:lpstr>NTRU cryptosystem  [Hoffstein, Pipher, Silverman 1998]</vt:lpstr>
      <vt:lpstr>NTRU Cryptosystem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Lattices</dc:title>
  <dc:creator>lyubash</dc:creator>
  <cp:lastModifiedBy>Vadim</cp:lastModifiedBy>
  <cp:revision>50</cp:revision>
  <dcterms:created xsi:type="dcterms:W3CDTF">2012-02-11T12:25:35Z</dcterms:created>
  <dcterms:modified xsi:type="dcterms:W3CDTF">2012-05-07T10:51:28Z</dcterms:modified>
</cp:coreProperties>
</file>